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6"/>
  </p:notesMasterIdLst>
  <p:sldIdLst>
    <p:sldId id="457" r:id="rId2"/>
    <p:sldId id="482" r:id="rId3"/>
    <p:sldId id="387" r:id="rId4"/>
    <p:sldId id="486" r:id="rId5"/>
    <p:sldId id="485" r:id="rId6"/>
    <p:sldId id="438" r:id="rId7"/>
    <p:sldId id="389" r:id="rId8"/>
    <p:sldId id="390" r:id="rId9"/>
    <p:sldId id="440" r:id="rId10"/>
    <p:sldId id="392" r:id="rId11"/>
    <p:sldId id="393" r:id="rId12"/>
    <p:sldId id="441" r:id="rId13"/>
    <p:sldId id="394" r:id="rId14"/>
    <p:sldId id="395" r:id="rId15"/>
    <p:sldId id="455" r:id="rId16"/>
    <p:sldId id="442" r:id="rId17"/>
    <p:sldId id="443" r:id="rId18"/>
    <p:sldId id="444" r:id="rId19"/>
    <p:sldId id="396" r:id="rId20"/>
    <p:sldId id="426" r:id="rId21"/>
    <p:sldId id="397" r:id="rId22"/>
    <p:sldId id="445" r:id="rId23"/>
    <p:sldId id="446" r:id="rId24"/>
    <p:sldId id="447" r:id="rId25"/>
    <p:sldId id="484" r:id="rId26"/>
    <p:sldId id="449" r:id="rId27"/>
    <p:sldId id="450" r:id="rId28"/>
    <p:sldId id="451" r:id="rId29"/>
    <p:sldId id="453" r:id="rId30"/>
    <p:sldId id="407" r:id="rId31"/>
    <p:sldId id="454" r:id="rId32"/>
    <p:sldId id="458" r:id="rId33"/>
    <p:sldId id="410" r:id="rId34"/>
    <p:sldId id="459" r:id="rId35"/>
    <p:sldId id="414" r:id="rId36"/>
    <p:sldId id="416" r:id="rId37"/>
    <p:sldId id="417" r:id="rId38"/>
    <p:sldId id="418" r:id="rId39"/>
    <p:sldId id="460" r:id="rId40"/>
    <p:sldId id="289" r:id="rId41"/>
    <p:sldId id="290" r:id="rId42"/>
    <p:sldId id="292" r:id="rId43"/>
    <p:sldId id="293" r:id="rId44"/>
    <p:sldId id="462" r:id="rId45"/>
    <p:sldId id="432" r:id="rId46"/>
    <p:sldId id="428" r:id="rId47"/>
    <p:sldId id="430" r:id="rId48"/>
    <p:sldId id="429" r:id="rId49"/>
    <p:sldId id="302" r:id="rId50"/>
    <p:sldId id="303" r:id="rId51"/>
    <p:sldId id="472" r:id="rId52"/>
    <p:sldId id="466" r:id="rId53"/>
    <p:sldId id="467" r:id="rId54"/>
    <p:sldId id="469" r:id="rId55"/>
    <p:sldId id="305" r:id="rId56"/>
    <p:sldId id="306" r:id="rId57"/>
    <p:sldId id="309" r:id="rId58"/>
    <p:sldId id="434" r:id="rId59"/>
    <p:sldId id="311" r:id="rId60"/>
    <p:sldId id="314" r:id="rId61"/>
    <p:sldId id="435" r:id="rId62"/>
    <p:sldId id="319" r:id="rId63"/>
    <p:sldId id="320" r:id="rId64"/>
    <p:sldId id="473" r:id="rId65"/>
    <p:sldId id="475" r:id="rId66"/>
    <p:sldId id="436" r:id="rId67"/>
    <p:sldId id="325" r:id="rId68"/>
    <p:sldId id="330" r:id="rId69"/>
    <p:sldId id="437" r:id="rId70"/>
    <p:sldId id="334" r:id="rId71"/>
    <p:sldId id="476" r:id="rId72"/>
    <p:sldId id="349" r:id="rId73"/>
    <p:sldId id="479" r:id="rId74"/>
    <p:sldId id="478" r:id="rId75"/>
    <p:sldId id="357" r:id="rId76"/>
    <p:sldId id="358" r:id="rId77"/>
    <p:sldId id="363" r:id="rId78"/>
    <p:sldId id="423" r:id="rId79"/>
    <p:sldId id="480" r:id="rId80"/>
    <p:sldId id="366" r:id="rId81"/>
    <p:sldId id="424" r:id="rId82"/>
    <p:sldId id="481" r:id="rId83"/>
    <p:sldId id="464" r:id="rId84"/>
    <p:sldId id="487"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52" autoAdjust="0"/>
  </p:normalViewPr>
  <p:slideViewPr>
    <p:cSldViewPr snapToGrid="0">
      <p:cViewPr varScale="1">
        <p:scale>
          <a:sx n="66" d="100"/>
          <a:sy n="66" d="100"/>
        </p:scale>
        <p:origin x="1330" y="43"/>
      </p:cViewPr>
      <p:guideLst/>
    </p:cSldViewPr>
  </p:slideViewPr>
  <p:outlineViewPr>
    <p:cViewPr>
      <p:scale>
        <a:sx n="33" d="100"/>
        <a:sy n="33" d="100"/>
      </p:scale>
      <p:origin x="0" y="-1718"/>
    </p:cViewPr>
  </p:outlineViewPr>
  <p:notesTextViewPr>
    <p:cViewPr>
      <p:scale>
        <a:sx n="1" d="1"/>
        <a:sy n="1" d="1"/>
      </p:scale>
      <p:origin x="0" y="0"/>
    </p:cViewPr>
  </p:notesTextViewPr>
  <p:sorterViewPr>
    <p:cViewPr>
      <p:scale>
        <a:sx n="100" d="100"/>
        <a:sy n="100" d="100"/>
      </p:scale>
      <p:origin x="0" y="-11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4BB6D-D24C-43C5-A092-4017C87F736F}" type="datetimeFigureOut">
              <a:rPr lang="en-IN" smtClean="0"/>
              <a:t>18-09-2016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8569D-EA1B-404E-9298-DDAF66386507}" type="slidenum">
              <a:rPr lang="en-IN" smtClean="0"/>
              <a:t>‹#›</a:t>
            </a:fld>
            <a:endParaRPr lang="en-IN"/>
          </a:p>
        </p:txBody>
      </p:sp>
    </p:spTree>
    <p:extLst>
      <p:ext uri="{BB962C8B-B14F-4D97-AF65-F5344CB8AC3E}">
        <p14:creationId xmlns:p14="http://schemas.microsoft.com/office/powerpoint/2010/main" val="395420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Most corrective</a:t>
            </a:r>
          </a:p>
          <a:p>
            <a:r>
              <a:rPr lang="en-IN" dirty="0"/>
              <a:t>operations require the use of a heart-lung machine, a cardio-pulmonary bypass</a:t>
            </a:r>
          </a:p>
          <a:p>
            <a:r>
              <a:rPr lang="en-IN" dirty="0"/>
              <a:t>pump. Some corrective surgical procedures provide complete correction of the</a:t>
            </a:r>
          </a:p>
          <a:p>
            <a:r>
              <a:rPr lang="en-IN" dirty="0"/>
              <a:t>normal physiology of the heart. Some corrective procedures provide an altered type</a:t>
            </a:r>
          </a:p>
          <a:p>
            <a:r>
              <a:rPr lang="en-IN" dirty="0"/>
              <a:t>of physiology of the heart and provide permanent palliation, such as the Fontan procedure</a:t>
            </a:r>
          </a:p>
        </p:txBody>
      </p:sp>
      <p:sp>
        <p:nvSpPr>
          <p:cNvPr id="4" name="Slide Number Placeholder 3"/>
          <p:cNvSpPr>
            <a:spLocks noGrp="1"/>
          </p:cNvSpPr>
          <p:nvPr>
            <p:ph type="sldNum" sz="quarter" idx="10"/>
          </p:nvPr>
        </p:nvSpPr>
        <p:spPr/>
        <p:txBody>
          <a:bodyPr/>
          <a:lstStyle/>
          <a:p>
            <a:fld id="{0938569D-EA1B-404E-9298-DDAF66386507}" type="slidenum">
              <a:rPr lang="en-IN" smtClean="0"/>
              <a:t>7</a:t>
            </a:fld>
            <a:endParaRPr lang="en-IN"/>
          </a:p>
        </p:txBody>
      </p:sp>
    </p:spTree>
    <p:extLst>
      <p:ext uri="{BB962C8B-B14F-4D97-AF65-F5344CB8AC3E}">
        <p14:creationId xmlns:p14="http://schemas.microsoft.com/office/powerpoint/2010/main" val="121404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consists of an end-to-end anastomosis of the right PA (divided from the main PA) to the side of the SVC</a:t>
            </a:r>
          </a:p>
          <a:p>
            <a:r>
              <a:rPr lang="en-IN" dirty="0"/>
              <a:t> The SVC is ligated at its entrance to the right atrium, directing all proximal SVC blood flow to the right PA</a:t>
            </a:r>
          </a:p>
          <a:p>
            <a:r>
              <a:rPr lang="en-IN" dirty="0"/>
              <a:t> The azygos vein is also ligated </a:t>
            </a:r>
          </a:p>
          <a:p>
            <a:r>
              <a:rPr lang="en-IN" dirty="0"/>
              <a:t> The shunt was intended to palliate congenital heart defects in which there was hypoplasia or atresia of </a:t>
            </a:r>
            <a:r>
              <a:rPr lang="en-IN" dirty="0" err="1"/>
              <a:t>rightsided</a:t>
            </a:r>
            <a:r>
              <a:rPr lang="en-IN" dirty="0"/>
              <a:t> structures of the heart—conditions such as tricuspid atresia, Epstein anomaly, and pulmonary atresia with intact ventricular septum</a:t>
            </a:r>
          </a:p>
          <a:p>
            <a:r>
              <a:rPr lang="en-IN" dirty="0"/>
              <a:t>These patients typically have low pulmonary vascular resistance, which allows deoxygenated blood from the SVC to passively perfuse the pulmonary circulation without the assistance of the heart</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23</a:t>
            </a:fld>
            <a:endParaRPr lang="en-IN"/>
          </a:p>
        </p:txBody>
      </p:sp>
    </p:spTree>
    <p:extLst>
      <p:ext uri="{BB962C8B-B14F-4D97-AF65-F5344CB8AC3E}">
        <p14:creationId xmlns:p14="http://schemas.microsoft.com/office/powerpoint/2010/main" val="29866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bidirectional Glenn’s shunt is preferred in very small babies </a:t>
            </a:r>
          </a:p>
          <a:p>
            <a:r>
              <a:rPr lang="en-IN" dirty="0"/>
              <a:t> In whom lung vessel resistance is still quite high</a:t>
            </a:r>
          </a:p>
          <a:p>
            <a:r>
              <a:rPr lang="en-IN" dirty="0"/>
              <a:t>Avoids the risk of failure of a complete Fontan operation</a:t>
            </a:r>
          </a:p>
          <a:p>
            <a:r>
              <a:rPr lang="en-IN" dirty="0"/>
              <a:t>relieves symptoms partly</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24</a:t>
            </a:fld>
            <a:endParaRPr lang="en-IN"/>
          </a:p>
        </p:txBody>
      </p:sp>
    </p:spTree>
    <p:extLst>
      <p:ext uri="{BB962C8B-B14F-4D97-AF65-F5344CB8AC3E}">
        <p14:creationId xmlns:p14="http://schemas.microsoft.com/office/powerpoint/2010/main" val="171636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This shunt was abandoned because of the high incidence of subsequent pulmonary hypertension, the preferential blood flow to one lung with kinking and distortion of the pulmonary artery and the technical difficulties with takedown.</a:t>
            </a:r>
          </a:p>
          <a:p>
            <a:endParaRPr lang="en-IN" dirty="0"/>
          </a:p>
          <a:p>
            <a:r>
              <a:rPr lang="en-IN" dirty="0"/>
              <a:t> which is indicated for tetralogy of </a:t>
            </a:r>
            <a:r>
              <a:rPr lang="en-IN" dirty="0" err="1"/>
              <a:t>Fallot</a:t>
            </a:r>
            <a:r>
              <a:rPr lang="en-IN" dirty="0"/>
              <a:t>. Because of complications (including preferential distribution of most or all shunt flow to the right lung, narrowing or obstruction of the right pulmonary artery at the anastomotic site, increasing stenosis or atresia of the right ventricular outflow </a:t>
            </a:r>
            <a:r>
              <a:rPr lang="en-IN" dirty="0" err="1"/>
              <a:t>tract,hypoplasia</a:t>
            </a:r>
            <a:r>
              <a:rPr lang="en-IN" dirty="0"/>
              <a:t> of the left pulmonary artery and obstruction of the shunt itself with the Waterston’s shunt [18]) and a similar mortality rate to that for the Blalock-</a:t>
            </a:r>
            <a:r>
              <a:rPr lang="en-IN" dirty="0" err="1"/>
              <a:t>Taussig’s</a:t>
            </a:r>
            <a:r>
              <a:rPr lang="en-IN" dirty="0"/>
              <a:t> </a:t>
            </a:r>
            <a:r>
              <a:rPr lang="en-IN" dirty="0" err="1"/>
              <a:t>shunt,it</a:t>
            </a:r>
            <a:r>
              <a:rPr lang="en-IN" dirty="0"/>
              <a:t> has been largely abandoned and substituted by the </a:t>
            </a:r>
            <a:r>
              <a:rPr lang="en-IN" dirty="0" err="1"/>
              <a:t>latter,except</a:t>
            </a:r>
            <a:r>
              <a:rPr lang="en-IN" dirty="0"/>
              <a:t> in infants aged less than 2 weeks [19]. It has been recognized that the Waterston-Cooley’s shunt is </a:t>
            </a:r>
            <a:r>
              <a:rPr lang="en-IN" dirty="0" err="1"/>
              <a:t>oftencomplicated</a:t>
            </a:r>
            <a:r>
              <a:rPr lang="en-IN" dirty="0"/>
              <a:t> by pulmonary </a:t>
            </a:r>
            <a:r>
              <a:rPr lang="en-IN" dirty="0" err="1"/>
              <a:t>overcirculation</a:t>
            </a:r>
            <a:r>
              <a:rPr lang="en-IN" dirty="0"/>
              <a:t>, left ventricular failure and pulmonary microvascular hypertension [20]. It is technically difficult to close this shunt properly at the time of total correction. Most surgeons have abandoned the Waterston-Cooley’s shunt.</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28</a:t>
            </a:fld>
            <a:endParaRPr lang="en-IN"/>
          </a:p>
        </p:txBody>
      </p:sp>
    </p:spTree>
    <p:extLst>
      <p:ext uri="{BB962C8B-B14F-4D97-AF65-F5344CB8AC3E}">
        <p14:creationId xmlns:p14="http://schemas.microsoft.com/office/powerpoint/2010/main" val="101266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technique has been broadened to treat congestive heart failure caused by large ventricular septal defects, atrioventricular canal defects and tricuspid atresia </a:t>
            </a:r>
          </a:p>
          <a:p>
            <a:endParaRPr lang="en-IN" dirty="0"/>
          </a:p>
          <a:p>
            <a:pPr algn="just">
              <a:lnSpc>
                <a:spcPct val="100000"/>
              </a:lnSpc>
            </a:pPr>
            <a:r>
              <a:rPr lang="en-IN" dirty="0"/>
              <a:t>Contraindicated </a:t>
            </a:r>
          </a:p>
          <a:p>
            <a:pPr lvl="1" algn="just">
              <a:lnSpc>
                <a:spcPct val="100000"/>
              </a:lnSpc>
            </a:pPr>
            <a:r>
              <a:rPr lang="en-IN" dirty="0"/>
              <a:t>Significant </a:t>
            </a:r>
            <a:r>
              <a:rPr lang="en-IN" dirty="0" err="1"/>
              <a:t>subaortic</a:t>
            </a:r>
            <a:r>
              <a:rPr lang="en-IN" dirty="0"/>
              <a:t> obstruction</a:t>
            </a:r>
          </a:p>
          <a:p>
            <a:pPr lvl="1" algn="just">
              <a:lnSpc>
                <a:spcPct val="100000"/>
              </a:lnSpc>
            </a:pPr>
            <a:r>
              <a:rPr lang="en-IN" dirty="0"/>
              <a:t> Single ventricle defects in which the aorta arises from an outflow chamber </a:t>
            </a:r>
          </a:p>
          <a:p>
            <a:pPr lvl="1" algn="just">
              <a:lnSpc>
                <a:spcPct val="100000"/>
              </a:lnSpc>
            </a:pPr>
            <a:r>
              <a:rPr lang="en-IN" dirty="0"/>
              <a:t> Truncus arteriosus</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29</a:t>
            </a:fld>
            <a:endParaRPr lang="en-IN"/>
          </a:p>
        </p:txBody>
      </p:sp>
    </p:spTree>
    <p:extLst>
      <p:ext uri="{BB962C8B-B14F-4D97-AF65-F5344CB8AC3E}">
        <p14:creationId xmlns:p14="http://schemas.microsoft.com/office/powerpoint/2010/main" val="2672534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Prior to the advent of surgical palliation most children with tricuspid atresia had a very poor prognosis with most dying early in life. In 1971 Fontan and </a:t>
            </a:r>
            <a:r>
              <a:rPr lang="en-IN" dirty="0" err="1"/>
              <a:t>Baudet</a:t>
            </a:r>
            <a:r>
              <a:rPr lang="en-IN" dirty="0"/>
              <a:t>, building on Glenn’s advances in the late 1950s, described a corrective procedure that they used on three children. Over the subsequent decades the Fontan procedure was transformed from a single surgical procedure into a multistage process, with several slightly differing approaches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Furthermore the number of conditions corrected by using this procedure has increased, now including tricuspid atresia, single-ventricle syndromes (</a:t>
            </a:r>
            <a:r>
              <a:rPr lang="en-IN" dirty="0" err="1"/>
              <a:t>hypoplastic</a:t>
            </a:r>
            <a:r>
              <a:rPr lang="en-IN" dirty="0"/>
              <a:t> left heart </a:t>
            </a:r>
            <a:r>
              <a:rPr lang="en-IN" dirty="0" err="1"/>
              <a:t>syndrome,hypoplastic</a:t>
            </a:r>
            <a:r>
              <a:rPr lang="en-IN" dirty="0"/>
              <a:t> right ventricle with pulmonary atresia, and double-inlet ventricle),and </a:t>
            </a:r>
            <a:r>
              <a:rPr lang="en-IN" dirty="0" err="1"/>
              <a:t>heterotaxy</a:t>
            </a:r>
            <a:r>
              <a:rPr lang="en-IN" dirty="0"/>
              <a:t> syndromes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Often performed at 18 months to 4 years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33</a:t>
            </a:fld>
            <a:endParaRPr lang="en-IN"/>
          </a:p>
        </p:txBody>
      </p:sp>
    </p:spTree>
    <p:extLst>
      <p:ext uri="{BB962C8B-B14F-4D97-AF65-F5344CB8AC3E}">
        <p14:creationId xmlns:p14="http://schemas.microsoft.com/office/powerpoint/2010/main" val="3212432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If pulmonary artery pressure is normal, the systemic venous pressure in the vena cava is able to exceed pulmonary artery resistance to allow forward flow into the pulmonary arteries</a:t>
            </a:r>
          </a:p>
        </p:txBody>
      </p:sp>
      <p:sp>
        <p:nvSpPr>
          <p:cNvPr id="4" name="Slide Number Placeholder 3"/>
          <p:cNvSpPr>
            <a:spLocks noGrp="1"/>
          </p:cNvSpPr>
          <p:nvPr>
            <p:ph type="sldNum" sz="quarter" idx="10"/>
          </p:nvPr>
        </p:nvSpPr>
        <p:spPr/>
        <p:txBody>
          <a:bodyPr/>
          <a:lstStyle/>
          <a:p>
            <a:fld id="{0938569D-EA1B-404E-9298-DDAF66386507}" type="slidenum">
              <a:rPr lang="en-IN" smtClean="0"/>
              <a:t>34</a:t>
            </a:fld>
            <a:endParaRPr lang="en-IN"/>
          </a:p>
        </p:txBody>
      </p:sp>
    </p:spTree>
    <p:extLst>
      <p:ext uri="{BB962C8B-B14F-4D97-AF65-F5344CB8AC3E}">
        <p14:creationId xmlns:p14="http://schemas.microsoft.com/office/powerpoint/2010/main" val="3891506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 accomplish this Fontan and colleagues initially used a classic Glenn </a:t>
            </a:r>
            <a:r>
              <a:rPr lang="en-IN" dirty="0" err="1"/>
              <a:t>cavopulmonary</a:t>
            </a:r>
            <a:r>
              <a:rPr lang="en-IN" dirty="0"/>
              <a:t> shunt, in which the distal end of the divided right PA was connected to the SVC and the </a:t>
            </a:r>
            <a:r>
              <a:rPr lang="en-IN" dirty="0" err="1"/>
              <a:t>cavoatrial</a:t>
            </a:r>
            <a:r>
              <a:rPr lang="en-IN" dirty="0"/>
              <a:t> junction was ligated</a:t>
            </a:r>
          </a:p>
          <a:p>
            <a:r>
              <a:rPr lang="en-IN" dirty="0"/>
              <a:t> In addition they closed the atrial septal defect and created an </a:t>
            </a:r>
            <a:r>
              <a:rPr lang="en-IN" dirty="0" err="1"/>
              <a:t>extracardiac</a:t>
            </a:r>
            <a:r>
              <a:rPr lang="en-IN" dirty="0"/>
              <a:t> </a:t>
            </a:r>
            <a:r>
              <a:rPr lang="en-IN" dirty="0" err="1"/>
              <a:t>valved</a:t>
            </a:r>
            <a:r>
              <a:rPr lang="en-IN" dirty="0"/>
              <a:t>-conduit connection between the right atrium and the left PA, using homograft material to bridge the gap and provide the valves. The overall result was SVC blood directly entering the right pulmonary circulation and IVC blood directly entering the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Multiple variations followed all using the right atrium as a conduit for blood flow to the PAs. It was thought that incorporation of the atrium into the Fontan circuit would result in improved pulmonary blood flow with atrial contraction. Ultimately, the atrium enlarged and dilated, losing contractile function and actually impeding pulmonary blood flow</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35</a:t>
            </a:fld>
            <a:endParaRPr lang="en-IN"/>
          </a:p>
        </p:txBody>
      </p:sp>
    </p:spTree>
    <p:extLst>
      <p:ext uri="{BB962C8B-B14F-4D97-AF65-F5344CB8AC3E}">
        <p14:creationId xmlns:p14="http://schemas.microsoft.com/office/powerpoint/2010/main" val="366384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With the lateral tunnel Fontan, a tunnel is created within the right atrium by using prosthetic material</a:t>
            </a:r>
          </a:p>
          <a:p>
            <a:r>
              <a:rPr lang="en-IN" dirty="0"/>
              <a:t> The inferior aspect of the tunnel is anastomosed to the IVC, and the superior aspect is anastomosed to the Pas</a:t>
            </a:r>
          </a:p>
          <a:p>
            <a:r>
              <a:rPr lang="en-IN" dirty="0"/>
              <a:t> Blood flow from the IVC is thus directed through the right atrial tunnel, exiting the superior aspect into the right PA </a:t>
            </a:r>
          </a:p>
          <a:p>
            <a:r>
              <a:rPr lang="en-IN" dirty="0"/>
              <a:t> With an </a:t>
            </a:r>
            <a:r>
              <a:rPr lang="en-IN" dirty="0" err="1"/>
              <a:t>extracardiac</a:t>
            </a:r>
            <a:r>
              <a:rPr lang="en-IN" dirty="0"/>
              <a:t> conduit Fontan, the IVC is separated from the right atrium</a:t>
            </a:r>
          </a:p>
          <a:p>
            <a:r>
              <a:rPr lang="en-IN" dirty="0"/>
              <a:t> A polytetrafluoroethylene tube graft is created from the IVC to the right PA beside the right atrium, rather than within it </a:t>
            </a:r>
          </a:p>
          <a:p>
            <a:r>
              <a:rPr lang="en-IN" dirty="0"/>
              <a:t> With either procedure, a small opening or fenestration may be created between the venous pathway and the atrium, which acts as a “pop-off” valve to prevent rapid volume overload to the lungs. Both techniques result in smooth laminar flow through the Fontan circuit into the PAs with minimal loss of energy </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36</a:t>
            </a:fld>
            <a:endParaRPr lang="en-IN"/>
          </a:p>
        </p:txBody>
      </p:sp>
    </p:spTree>
    <p:extLst>
      <p:ext uri="{BB962C8B-B14F-4D97-AF65-F5344CB8AC3E}">
        <p14:creationId xmlns:p14="http://schemas.microsoft.com/office/powerpoint/2010/main" val="90124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 hemi-Fontan approach allows easier conversion to the modified Fontan procedure at a later time, which is accomplished by excising the patch or opening the anastomosis and then connecting this anastomosis to the IVC with a conduit or tunnel</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37</a:t>
            </a:fld>
            <a:endParaRPr lang="en-IN"/>
          </a:p>
        </p:txBody>
      </p:sp>
    </p:spTree>
    <p:extLst>
      <p:ext uri="{BB962C8B-B14F-4D97-AF65-F5344CB8AC3E}">
        <p14:creationId xmlns:p14="http://schemas.microsoft.com/office/powerpoint/2010/main" val="1924822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Despite the many advances described above, there are several well documented complications associated with the Fontan procedure. </a:t>
            </a:r>
          </a:p>
        </p:txBody>
      </p:sp>
      <p:sp>
        <p:nvSpPr>
          <p:cNvPr id="4" name="Slide Number Placeholder 3"/>
          <p:cNvSpPr>
            <a:spLocks noGrp="1"/>
          </p:cNvSpPr>
          <p:nvPr>
            <p:ph type="sldNum" sz="quarter" idx="10"/>
          </p:nvPr>
        </p:nvSpPr>
        <p:spPr/>
        <p:txBody>
          <a:bodyPr/>
          <a:lstStyle/>
          <a:p>
            <a:fld id="{0938569D-EA1B-404E-9298-DDAF66386507}" type="slidenum">
              <a:rPr lang="en-IN" smtClean="0"/>
              <a:t>38</a:t>
            </a:fld>
            <a:endParaRPr lang="en-IN"/>
          </a:p>
        </p:txBody>
      </p:sp>
    </p:spTree>
    <p:extLst>
      <p:ext uri="{BB962C8B-B14F-4D97-AF65-F5344CB8AC3E}">
        <p14:creationId xmlns:p14="http://schemas.microsoft.com/office/powerpoint/2010/main" val="369501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0000"/>
              </a:lnSpc>
              <a:buNone/>
            </a:pPr>
            <a:r>
              <a:rPr lang="en-IN" dirty="0"/>
              <a:t>improve but not correct an abnormal heart function </a:t>
            </a:r>
          </a:p>
          <a:p>
            <a:pPr algn="just">
              <a:lnSpc>
                <a:spcPct val="100000"/>
              </a:lnSpc>
            </a:pPr>
            <a:r>
              <a:rPr lang="en-IN" dirty="0"/>
              <a:t>Few heart operations are truly corrective; usually some lifetime follow up is required.</a:t>
            </a:r>
          </a:p>
          <a:p>
            <a:pPr algn="just">
              <a:lnSpc>
                <a:spcPct val="100000"/>
              </a:lnSpc>
            </a:pPr>
            <a:r>
              <a:rPr lang="en-IN" dirty="0"/>
              <a:t>Most surgeries can restore the heart and vessels to near normal performance and</a:t>
            </a:r>
          </a:p>
          <a:p>
            <a:pPr algn="just">
              <a:lnSpc>
                <a:spcPct val="100000"/>
              </a:lnSpc>
            </a:pPr>
            <a:r>
              <a:rPr lang="en-IN" dirty="0"/>
              <a:t>extend the life span</a:t>
            </a:r>
          </a:p>
          <a:p>
            <a:pPr marL="0" indent="0" algn="just">
              <a:lnSpc>
                <a:spcPct val="100000"/>
              </a:lnSpc>
              <a:buNone/>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8</a:t>
            </a:fld>
            <a:endParaRPr lang="en-IN"/>
          </a:p>
        </p:txBody>
      </p:sp>
    </p:spTree>
    <p:extLst>
      <p:ext uri="{BB962C8B-B14F-4D97-AF65-F5344CB8AC3E}">
        <p14:creationId xmlns:p14="http://schemas.microsoft.com/office/powerpoint/2010/main" val="259882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Since that time several modifications have been implemented to improve patient morbidity and mortality</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40</a:t>
            </a:fld>
            <a:endParaRPr lang="en-IN"/>
          </a:p>
        </p:txBody>
      </p:sp>
    </p:spTree>
    <p:extLst>
      <p:ext uri="{BB962C8B-B14F-4D97-AF65-F5344CB8AC3E}">
        <p14:creationId xmlns:p14="http://schemas.microsoft.com/office/powerpoint/2010/main" val="15992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Prior to the inception of the Norwood</a:t>
            </a:r>
          </a:p>
          <a:p>
            <a:r>
              <a:rPr lang="en-IN" dirty="0"/>
              <a:t>procedure, </a:t>
            </a:r>
            <a:r>
              <a:rPr lang="en-IN" dirty="0" err="1"/>
              <a:t>hypoplastic</a:t>
            </a:r>
            <a:r>
              <a:rPr lang="en-IN" dirty="0"/>
              <a:t> left heart</a:t>
            </a:r>
          </a:p>
          <a:p>
            <a:r>
              <a:rPr lang="en-IN" dirty="0"/>
              <a:t>syndrome was nearly always fatal, accounting</a:t>
            </a:r>
          </a:p>
          <a:p>
            <a:r>
              <a:rPr lang="en-IN" dirty="0"/>
              <a:t>for about 25% of early </a:t>
            </a:r>
            <a:r>
              <a:rPr lang="en-IN" dirty="0" err="1"/>
              <a:t>cardiacrelated</a:t>
            </a:r>
            <a:endParaRPr lang="en-IN" dirty="0"/>
          </a:p>
          <a:p>
            <a:r>
              <a:rPr lang="en-IN" dirty="0"/>
              <a:t>deaths (40,45). </a:t>
            </a:r>
          </a:p>
        </p:txBody>
      </p:sp>
      <p:sp>
        <p:nvSpPr>
          <p:cNvPr id="4" name="Slide Number Placeholder 3"/>
          <p:cNvSpPr>
            <a:spLocks noGrp="1"/>
          </p:cNvSpPr>
          <p:nvPr>
            <p:ph type="sldNum" sz="quarter" idx="10"/>
          </p:nvPr>
        </p:nvSpPr>
        <p:spPr/>
        <p:txBody>
          <a:bodyPr/>
          <a:lstStyle/>
          <a:p>
            <a:fld id="{0938569D-EA1B-404E-9298-DDAF66386507}" type="slidenum">
              <a:rPr lang="en-IN" smtClean="0"/>
              <a:t>41</a:t>
            </a:fld>
            <a:endParaRPr lang="en-IN"/>
          </a:p>
        </p:txBody>
      </p:sp>
    </p:spTree>
    <p:extLst>
      <p:ext uri="{BB962C8B-B14F-4D97-AF65-F5344CB8AC3E}">
        <p14:creationId xmlns:p14="http://schemas.microsoft.com/office/powerpoint/2010/main" val="33895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first goal of making the right ventricle the systemic pump is accomplished by reconstructing the aorta by using the main PA</a:t>
            </a:r>
          </a:p>
          <a:p>
            <a:r>
              <a:rPr lang="en-IN" dirty="0"/>
              <a:t> After dividing the main PA at the level of the bifurcation, a side-to-side amalgamation is created between the main PA and the </a:t>
            </a:r>
            <a:r>
              <a:rPr lang="en-IN" dirty="0" err="1"/>
              <a:t>hypoplastic</a:t>
            </a:r>
            <a:r>
              <a:rPr lang="en-IN" dirty="0"/>
              <a:t> aortic arch (with its coronary arteries</a:t>
            </a:r>
          </a:p>
          <a:p>
            <a:r>
              <a:rPr lang="en-IN" dirty="0"/>
              <a:t>The areas of hypoplasia and </a:t>
            </a:r>
            <a:r>
              <a:rPr lang="en-IN" dirty="0" err="1"/>
              <a:t>coarctation</a:t>
            </a:r>
            <a:r>
              <a:rPr lang="en-IN" dirty="0"/>
              <a:t> of the transverse aorta are augmented with a prosthetic patch creating an unobstructed single arterial trunk that leaves the heart </a:t>
            </a:r>
          </a:p>
          <a:p>
            <a:r>
              <a:rPr lang="en-IN" dirty="0"/>
              <a:t>The second goal of the operation is to relieve any obstruction of pulmonary venous return, which must pass through an atrial septal defect to enter the right ventricle</a:t>
            </a:r>
          </a:p>
          <a:p>
            <a:r>
              <a:rPr lang="en-IN" dirty="0"/>
              <a:t>To avoid any obstruction at this level, the atrial septum is excised</a:t>
            </a:r>
          </a:p>
          <a:p>
            <a:r>
              <a:rPr lang="en-IN" dirty="0"/>
              <a:t>In addition the patent ductus arteriosus is ligated</a:t>
            </a:r>
          </a:p>
          <a:p>
            <a:pPr algn="just"/>
            <a:r>
              <a:rPr lang="en-IN" dirty="0"/>
              <a:t>Because the main PA is used to augment the ascending aorta in the first stage of the Norwood procedure, a new source of pulmonary blood flow in a neonate with elevated PA pressures is necessary</a:t>
            </a:r>
          </a:p>
          <a:p>
            <a:pPr algn="just"/>
            <a:r>
              <a:rPr lang="en-IN" dirty="0"/>
              <a:t>Therefore, a stable source of pulmonary blood flow is provided by either a modified BT shunt or a right ventricle–to-PA (Sano) shunt </a:t>
            </a:r>
          </a:p>
          <a:p>
            <a:pPr algn="just"/>
            <a:r>
              <a:rPr lang="en-IN" dirty="0"/>
              <a:t> A less commonly used alternative consists of a central shunt from the underside of the reconstructed aorta to the confluence of the Pas</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44</a:t>
            </a:fld>
            <a:endParaRPr lang="en-IN"/>
          </a:p>
        </p:txBody>
      </p:sp>
    </p:spTree>
    <p:extLst>
      <p:ext uri="{BB962C8B-B14F-4D97-AF65-F5344CB8AC3E}">
        <p14:creationId xmlns:p14="http://schemas.microsoft.com/office/powerpoint/2010/main" val="1617276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end result of the first stage of the Norwood procedure is that the right ventricle pumps admixed blood to the systemic and coronary arteries via the reconstructed aorta</a:t>
            </a:r>
          </a:p>
          <a:p>
            <a:r>
              <a:rPr lang="en-IN" dirty="0"/>
              <a:t> Blood from the </a:t>
            </a:r>
            <a:r>
              <a:rPr lang="en-IN" dirty="0" err="1"/>
              <a:t>hypoplastic</a:t>
            </a:r>
            <a:r>
              <a:rPr lang="en-IN" dirty="0"/>
              <a:t> left heart passes to the right side of the heart via the atrial septal defect</a:t>
            </a:r>
          </a:p>
          <a:p>
            <a:r>
              <a:rPr lang="en-IN" dirty="0"/>
              <a:t> Blood is delivered to the Pas through the modified BT shunt (or equivalent approach)</a:t>
            </a:r>
          </a:p>
          <a:p>
            <a:r>
              <a:rPr lang="en-IN" dirty="0"/>
              <a:t> The common atria receive systemic blood from the IVC and SVC and pulmonary blood from the pulmonary veins</a:t>
            </a:r>
          </a:p>
          <a:p>
            <a:pPr algn="just"/>
            <a:endParaRPr lang="en-IN" dirty="0"/>
          </a:p>
          <a:p>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45</a:t>
            </a:fld>
            <a:endParaRPr lang="en-IN"/>
          </a:p>
        </p:txBody>
      </p:sp>
    </p:spTree>
    <p:extLst>
      <p:ext uri="{BB962C8B-B14F-4D97-AF65-F5344CB8AC3E}">
        <p14:creationId xmlns:p14="http://schemas.microsoft.com/office/powerpoint/2010/main" val="3534682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Advantages</a:t>
            </a:r>
          </a:p>
          <a:p>
            <a:pPr rtl="0" eaLnBrk="1" fontAlgn="t" latinLnBrk="0" hangingPunct="1"/>
            <a:r>
              <a:rPr lang="en-US" sz="1200" b="1" i="0" u="none" strike="noStrike" kern="1200" dirty="0">
                <a:solidFill>
                  <a:schemeClr val="tx1"/>
                </a:solidFill>
                <a:effectLst/>
                <a:latin typeface="+mn-lt"/>
                <a:ea typeface="+mn-ea"/>
                <a:cs typeface="+mn-cs"/>
              </a:rPr>
              <a:t>Improved coronary perfusion </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       Higher diastolic pressure </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       Narrowed pulse pressure </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Lower pulmonary to systemic ratio </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Pulsatile pulmonary blood flow </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Improved end-organ perfusion </a:t>
            </a:r>
            <a:endParaRPr lang="en-IN" sz="1200" b="0" i="0" u="none" strike="noStrike" kern="1200" dirty="0">
              <a:solidFill>
                <a:schemeClr val="tx1"/>
              </a:solidFill>
              <a:effectLst/>
              <a:latin typeface="+mn-lt"/>
              <a:ea typeface="+mn-ea"/>
              <a:cs typeface="+mn-cs"/>
            </a:endParaRPr>
          </a:p>
          <a:p>
            <a:r>
              <a:rPr lang="en-IN" dirty="0"/>
              <a:t>Disadvantages</a:t>
            </a:r>
          </a:p>
          <a:p>
            <a:pPr rtl="0" eaLnBrk="1" fontAlgn="t" latinLnBrk="0" hangingPunct="1"/>
            <a:r>
              <a:rPr lang="en-US" sz="1200" b="1" i="0" u="none" strike="noStrike" kern="1200" dirty="0">
                <a:solidFill>
                  <a:schemeClr val="tx1"/>
                </a:solidFill>
                <a:effectLst/>
                <a:latin typeface="+mn-lt"/>
                <a:ea typeface="+mn-ea"/>
                <a:cs typeface="+mn-cs"/>
              </a:rPr>
              <a:t>Right </a:t>
            </a:r>
            <a:r>
              <a:rPr lang="en-US" sz="1200" b="1" i="0" u="none" strike="noStrike" kern="1200" dirty="0" err="1">
                <a:solidFill>
                  <a:schemeClr val="tx1"/>
                </a:solidFill>
                <a:effectLst/>
                <a:latin typeface="+mn-lt"/>
                <a:ea typeface="+mn-ea"/>
                <a:cs typeface="+mn-cs"/>
              </a:rPr>
              <a:t>ventriculotomy</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     Arrhythmias</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     Right ventricle dysfunction</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Right ventricle aneurysm</a:t>
            </a:r>
            <a:endParaRPr lang="en-IN"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     Tricuspid valve dysfunction</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Early or progressive hypoxemia</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Increased volume load on right ventricle</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Inadequate pulmonary artery growth</a:t>
            </a:r>
            <a:endParaRPr lang="en-IN"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Shunt stenosis/thrombosis </a:t>
            </a:r>
            <a:endParaRPr lang="en-IN" sz="1200" b="0" i="0" u="none" strike="noStrike" kern="1200" dirty="0">
              <a:solidFill>
                <a:schemeClr val="tx1"/>
              </a:solidFill>
              <a:effectLst/>
              <a:latin typeface="+mn-lt"/>
              <a:ea typeface="+mn-ea"/>
              <a:cs typeface="+mn-cs"/>
            </a:endParaRP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46</a:t>
            </a:fld>
            <a:endParaRPr lang="en-IN"/>
          </a:p>
        </p:txBody>
      </p:sp>
    </p:spTree>
    <p:extLst>
      <p:ext uri="{BB962C8B-B14F-4D97-AF65-F5344CB8AC3E}">
        <p14:creationId xmlns:p14="http://schemas.microsoft.com/office/powerpoint/2010/main" val="1792156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dirty="0"/>
              <a:t>The second stage of the Norwood procedure is generally performed when pulmonary vascular resistance has decreased to normal levels and the SVC is large enough to provide adequate pulmonary blood flow </a:t>
            </a:r>
          </a:p>
          <a:p>
            <a:pPr algn="just"/>
            <a:r>
              <a:rPr lang="en-IN" dirty="0"/>
              <a:t>Typically around 3–6 months of age</a:t>
            </a:r>
          </a:p>
          <a:p>
            <a:pPr algn="just"/>
            <a:r>
              <a:rPr lang="en-IN" dirty="0"/>
              <a:t>The goal is to begin to separate the systemic and pulmonary circulations</a:t>
            </a:r>
          </a:p>
          <a:p>
            <a:pPr algn="just"/>
            <a:r>
              <a:rPr lang="en-IN" dirty="0"/>
              <a:t> This is accomplished by creating a </a:t>
            </a:r>
            <a:r>
              <a:rPr lang="en-IN" dirty="0" err="1"/>
              <a:t>cavopulmonary</a:t>
            </a:r>
            <a:r>
              <a:rPr lang="en-IN" dirty="0"/>
              <a:t> shunt, either a BDG anastomosis or a hemi-Fontan operation</a:t>
            </a:r>
          </a:p>
          <a:p>
            <a:pPr algn="just"/>
            <a:r>
              <a:rPr lang="en-IN" dirty="0"/>
              <a:t>The modified BT shunt is also eliminated</a:t>
            </a:r>
          </a:p>
          <a:p>
            <a:pPr algn="just"/>
            <a:r>
              <a:rPr lang="en-IN" dirty="0"/>
              <a:t>This results in decreased volume load on the single ventricle</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47</a:t>
            </a:fld>
            <a:endParaRPr lang="en-IN"/>
          </a:p>
        </p:txBody>
      </p:sp>
    </p:spTree>
    <p:extLst>
      <p:ext uri="{BB962C8B-B14F-4D97-AF65-F5344CB8AC3E}">
        <p14:creationId xmlns:p14="http://schemas.microsoft.com/office/powerpoint/2010/main" val="143835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third and final stage of the Norwood procedure completes the separation of the pulmonary and systemic circulations and places the circulations back in series</a:t>
            </a:r>
          </a:p>
          <a:p>
            <a:r>
              <a:rPr lang="en-IN" dirty="0"/>
              <a:t> Either a lateral tunnel Fontan or an </a:t>
            </a:r>
            <a:r>
              <a:rPr lang="en-IN" dirty="0" err="1"/>
              <a:t>extracardiac</a:t>
            </a:r>
            <a:r>
              <a:rPr lang="en-IN" dirty="0"/>
              <a:t> conduit Fontan is created to divert flow from the IVC to the PAs </a:t>
            </a:r>
          </a:p>
          <a:p>
            <a:r>
              <a:rPr lang="en-IN" dirty="0"/>
              <a:t> Now all the systemic venous return is separated from the pulmonary venous return thereby eliminating cyanosis</a:t>
            </a:r>
          </a:p>
          <a:p>
            <a:r>
              <a:rPr lang="en-IN" dirty="0"/>
              <a:t> The SVC empties into the PAs via the BDG shunt created during stage 2 the IVC blood flow passes directly to the PAs through the modified Fontan conduit and the pulmonary veins remain attached to the surgically created common atria</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48</a:t>
            </a:fld>
            <a:endParaRPr lang="en-IN"/>
          </a:p>
        </p:txBody>
      </p:sp>
    </p:spTree>
    <p:extLst>
      <p:ext uri="{BB962C8B-B14F-4D97-AF65-F5344CB8AC3E}">
        <p14:creationId xmlns:p14="http://schemas.microsoft.com/office/powerpoint/2010/main" val="2886419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For a neonate with TGA to survive, there must be mixing of the systemic and pulmonary venous returns.</a:t>
            </a:r>
          </a:p>
          <a:p>
            <a:r>
              <a:rPr lang="en-IN" dirty="0"/>
              <a:t>If there is no atrial defect or VSD, the neonate will not survive the first few days of life without some early intervention</a:t>
            </a:r>
          </a:p>
        </p:txBody>
      </p:sp>
      <p:sp>
        <p:nvSpPr>
          <p:cNvPr id="4" name="Slide Number Placeholder 3"/>
          <p:cNvSpPr>
            <a:spLocks noGrp="1"/>
          </p:cNvSpPr>
          <p:nvPr>
            <p:ph type="sldNum" sz="quarter" idx="10"/>
          </p:nvPr>
        </p:nvSpPr>
        <p:spPr/>
        <p:txBody>
          <a:bodyPr/>
          <a:lstStyle/>
          <a:p>
            <a:fld id="{0938569D-EA1B-404E-9298-DDAF66386507}" type="slidenum">
              <a:rPr lang="en-IN" smtClean="0"/>
              <a:t>50</a:t>
            </a:fld>
            <a:endParaRPr lang="en-IN"/>
          </a:p>
        </p:txBody>
      </p:sp>
    </p:spTree>
    <p:extLst>
      <p:ext uri="{BB962C8B-B14F-4D97-AF65-F5344CB8AC3E}">
        <p14:creationId xmlns:p14="http://schemas.microsoft.com/office/powerpoint/2010/main" val="3064390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 VSD associated with a TGA provides a route for admixing of systemic venous and pulmonary venous blood at the level of the ventricles, resulting in less cyanosis. In addition, the left ventricle in these patients is exposed via the VSD to systemic pressures. In patients without a VSD, the left ventricle is unprepared for systemic pressures if repair is undertaken too late. These patients undergo PA banding, as described earlier, to train the left ventricle</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51</a:t>
            </a:fld>
            <a:endParaRPr lang="en-IN"/>
          </a:p>
        </p:txBody>
      </p:sp>
    </p:spTree>
    <p:extLst>
      <p:ext uri="{BB962C8B-B14F-4D97-AF65-F5344CB8AC3E}">
        <p14:creationId xmlns:p14="http://schemas.microsoft.com/office/powerpoint/2010/main" val="2890934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Mustard and </a:t>
            </a:r>
            <a:r>
              <a:rPr lang="en-IN" dirty="0" err="1"/>
              <a:t>Senning</a:t>
            </a:r>
            <a:r>
              <a:rPr lang="en-IN" dirty="0"/>
              <a:t> procedures have fallen out of favour, having been replaced by the Jatene arterial switch, which results in an anatomic repair and is described later in this review (55,56). The Mustard and </a:t>
            </a:r>
            <a:r>
              <a:rPr lang="en-IN" dirty="0" err="1"/>
              <a:t>Senning</a:t>
            </a:r>
            <a:r>
              <a:rPr lang="en-IN" dirty="0"/>
              <a:t> procedures remain important to understand, however, since patients who have undergone these corrections continue to be seen for long-term follow-up</a:t>
            </a:r>
          </a:p>
        </p:txBody>
      </p:sp>
      <p:sp>
        <p:nvSpPr>
          <p:cNvPr id="4" name="Slide Number Placeholder 3"/>
          <p:cNvSpPr>
            <a:spLocks noGrp="1"/>
          </p:cNvSpPr>
          <p:nvPr>
            <p:ph type="sldNum" sz="quarter" idx="10"/>
          </p:nvPr>
        </p:nvSpPr>
        <p:spPr/>
        <p:txBody>
          <a:bodyPr/>
          <a:lstStyle/>
          <a:p>
            <a:fld id="{0938569D-EA1B-404E-9298-DDAF66386507}" type="slidenum">
              <a:rPr lang="en-IN" smtClean="0"/>
              <a:t>56</a:t>
            </a:fld>
            <a:endParaRPr lang="en-IN"/>
          </a:p>
        </p:txBody>
      </p:sp>
    </p:spTree>
    <p:extLst>
      <p:ext uri="{BB962C8B-B14F-4D97-AF65-F5344CB8AC3E}">
        <p14:creationId xmlns:p14="http://schemas.microsoft.com/office/powerpoint/2010/main" val="104717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Although this approach requires an incision along the length of the sternum, there is no cutting or stretching of muscles, with the majority of the motion occurring at the costovertebral junctions (1). In adults, sternal closure is typically achieved with </a:t>
            </a:r>
            <a:r>
              <a:rPr lang="en-IN" dirty="0" err="1"/>
              <a:t>nonabsorbable</a:t>
            </a:r>
            <a:r>
              <a:rPr lang="en-IN" dirty="0"/>
              <a:t> sutures, including stainless steel wire. Because of potential problems with bone growth and healing in the </a:t>
            </a:r>
            <a:r>
              <a:rPr lang="en-IN" dirty="0" err="1"/>
              <a:t>pediatric</a:t>
            </a:r>
            <a:r>
              <a:rPr lang="en-IN" dirty="0"/>
              <a:t> population, radiolucent synthetic absorbable suture material is now most commonly used</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10</a:t>
            </a:fld>
            <a:endParaRPr lang="en-IN"/>
          </a:p>
        </p:txBody>
      </p:sp>
    </p:spTree>
    <p:extLst>
      <p:ext uri="{BB962C8B-B14F-4D97-AF65-F5344CB8AC3E}">
        <p14:creationId xmlns:p14="http://schemas.microsoft.com/office/powerpoint/2010/main" val="44800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Both the </a:t>
            </a:r>
            <a:r>
              <a:rPr lang="en-IN" dirty="0" err="1"/>
              <a:t>Senning</a:t>
            </a:r>
            <a:r>
              <a:rPr lang="en-IN" dirty="0"/>
              <a:t> procedure and the Mustard procedure involve the physiologic repair of TGA with the creation of an </a:t>
            </a:r>
            <a:r>
              <a:rPr lang="en-IN" dirty="0" err="1"/>
              <a:t>intraatrial</a:t>
            </a:r>
            <a:r>
              <a:rPr lang="en-IN" dirty="0"/>
              <a:t> baffle to redirect flow entering the heart to the embryologic left ventricle and subsequently to the PA</a:t>
            </a:r>
          </a:p>
          <a:p>
            <a:r>
              <a:rPr lang="en-IN" dirty="0"/>
              <a:t>In the </a:t>
            </a:r>
            <a:r>
              <a:rPr lang="en-IN" dirty="0" err="1"/>
              <a:t>Senning</a:t>
            </a:r>
            <a:r>
              <a:rPr lang="en-IN" dirty="0"/>
              <a:t> procedure a flap is made from the atrial septum</a:t>
            </a:r>
          </a:p>
          <a:p>
            <a:r>
              <a:rPr lang="en-IN" dirty="0"/>
              <a:t>This flap is sewn to the posterior wall of the left atrium isolating the pulmonary veins behind it</a:t>
            </a:r>
          </a:p>
          <a:p>
            <a:r>
              <a:rPr lang="en-IN" dirty="0"/>
              <a:t>The walls of the right atrium are then wrapped around one another to create a systemic venous atrium and a pulmonary venous atrium</a:t>
            </a:r>
          </a:p>
          <a:p>
            <a:r>
              <a:rPr lang="en-IN" dirty="0"/>
              <a:t> Blood from the vena </a:t>
            </a:r>
            <a:r>
              <a:rPr lang="en-IN" dirty="0" err="1"/>
              <a:t>cavae</a:t>
            </a:r>
            <a:r>
              <a:rPr lang="en-IN" dirty="0"/>
              <a:t> is directed through the systemic venous atrium into the mitral valve and left ventricle and then out the PAs to the lungs</a:t>
            </a:r>
          </a:p>
          <a:p>
            <a:r>
              <a:rPr lang="en-IN" dirty="0"/>
              <a:t> Pulmonary venous blood returns to the pulmonary venous atrium and is directed through the tricuspid valve into the right ventricle and out the aorta</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57</a:t>
            </a:fld>
            <a:endParaRPr lang="en-IN"/>
          </a:p>
        </p:txBody>
      </p:sp>
    </p:spTree>
    <p:extLst>
      <p:ext uri="{BB962C8B-B14F-4D97-AF65-F5344CB8AC3E}">
        <p14:creationId xmlns:p14="http://schemas.microsoft.com/office/powerpoint/2010/main" val="4273016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entire atrial septum is removed</a:t>
            </a:r>
          </a:p>
          <a:p>
            <a:r>
              <a:rPr lang="en-IN" dirty="0"/>
              <a:t> By using a portion of pericardium a baffle is created to direct systemic venous blood from the right atrium through the mitral valve into the left ventricle and out the PA</a:t>
            </a:r>
          </a:p>
          <a:p>
            <a:r>
              <a:rPr lang="en-IN" dirty="0"/>
              <a:t> At the same time pulmonary venous blood is channelled through the tricuspid valve to the morphologic right ventricle and then out to the systemic circulation</a:t>
            </a:r>
          </a:p>
          <a:p>
            <a:r>
              <a:rPr lang="en-IN" dirty="0"/>
              <a:t> This baffle does not form a tube or tunnel but instead is used as a divider in the now common atrium to direct flow</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58</a:t>
            </a:fld>
            <a:endParaRPr lang="en-IN"/>
          </a:p>
        </p:txBody>
      </p:sp>
    </p:spTree>
    <p:extLst>
      <p:ext uri="{BB962C8B-B14F-4D97-AF65-F5344CB8AC3E}">
        <p14:creationId xmlns:p14="http://schemas.microsoft.com/office/powerpoint/2010/main" val="1362187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With chronic stenosis of SVC drainage, patients are often relatively asymptomatic as they may develop retrograde flow into the azygos vein with SVC syndrome</a:t>
            </a:r>
          </a:p>
          <a:p>
            <a:r>
              <a:rPr lang="en-IN" dirty="0"/>
              <a:t> If reversal  is substantial there may be flow into dilated paravertebral veins with retrograde drainage into the IVC</a:t>
            </a:r>
          </a:p>
          <a:p>
            <a:r>
              <a:rPr lang="en-IN" dirty="0"/>
              <a:t>These dilated paravertebral veins can appear as paravertebral masses on chest radiographs. Patients may also have persistent pleural effusions or </a:t>
            </a:r>
            <a:r>
              <a:rPr lang="en-IN" dirty="0" err="1"/>
              <a:t>chylothorax</a:t>
            </a:r>
            <a:endParaRPr lang="en-IN" dirty="0"/>
          </a:p>
          <a:p>
            <a:r>
              <a:rPr lang="en-IN" dirty="0"/>
              <a:t> Elevated SVC pressures can also manifest as communicating hydrocephalus</a:t>
            </a:r>
          </a:p>
          <a:p>
            <a:r>
              <a:rPr lang="en-IN" dirty="0"/>
              <a:t> Chronic stenosis of the IVC is not well tolerated owing to subsequent hepatic congestion and ascites </a:t>
            </a:r>
          </a:p>
          <a:p>
            <a:r>
              <a:rPr lang="en-IN" dirty="0"/>
              <a:t> This stenosis can often be treated with </a:t>
            </a:r>
            <a:r>
              <a:rPr lang="en-IN" dirty="0" err="1"/>
              <a:t>transcatheter</a:t>
            </a:r>
            <a:r>
              <a:rPr lang="en-IN" dirty="0"/>
              <a:t>-delivered stents</a:t>
            </a:r>
          </a:p>
          <a:p>
            <a:r>
              <a:rPr lang="en-IN" dirty="0"/>
              <a:t> Baffle leaks can sometimes be treated with placement of covered stents</a:t>
            </a:r>
          </a:p>
          <a:p>
            <a:r>
              <a:rPr lang="en-IN" dirty="0"/>
              <a:t> Atrial and ventricular arrhythmias can also occur</a:t>
            </a:r>
          </a:p>
          <a:p>
            <a:r>
              <a:rPr lang="en-IN" dirty="0"/>
              <a:t> Long-term neurologic complications include stroke and seizures, often related to thromboembolic events. </a:t>
            </a:r>
          </a:p>
          <a:p>
            <a:r>
              <a:rPr lang="en-IN" dirty="0"/>
              <a:t>Finally, right (systemic) ventricular failure with secondary tricuspid valve insufficiency is common</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59</a:t>
            </a:fld>
            <a:endParaRPr lang="en-IN"/>
          </a:p>
        </p:txBody>
      </p:sp>
    </p:spTree>
    <p:extLst>
      <p:ext uri="{BB962C8B-B14F-4D97-AF65-F5344CB8AC3E}">
        <p14:creationId xmlns:p14="http://schemas.microsoft.com/office/powerpoint/2010/main" val="1197151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Initially this procedure was intended for patients with TGA and an associated VSD and with normal pulmonary resistance. There was a benefit to treating these infants medically for 3–6 months at a time when operating during the neonatal period was fraught with hazard. A major stumbling block to initial attempts at performing an arterial switch was not the switching of the aorta and main PA but rather the relocation of the coronary arteries while performing the arterial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(This relocation of the neo-PA, the </a:t>
            </a:r>
            <a:r>
              <a:rPr lang="en-IN" dirty="0" err="1"/>
              <a:t>Lecompte</a:t>
            </a:r>
            <a:r>
              <a:rPr lang="en-IN" dirty="0"/>
              <a:t> </a:t>
            </a:r>
            <a:r>
              <a:rPr lang="en-IN" dirty="0" err="1"/>
              <a:t>maneuver</a:t>
            </a:r>
            <a:r>
              <a:rPr lang="en-IN" dirty="0"/>
              <a:t>, was added in 1981 and involves threading the ascending aorta posterior to the bifurcation of the PA, maximizing the length of the </a:t>
            </a:r>
            <a:r>
              <a:rPr lang="en-IN" dirty="0" err="1"/>
              <a:t>neoaorta</a:t>
            </a:r>
            <a:r>
              <a:rPr lang="en-IN" dirty="0"/>
              <a:t>; this reduces the risk of coronary artery kinking or compression.)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60</a:t>
            </a:fld>
            <a:endParaRPr lang="en-IN"/>
          </a:p>
        </p:txBody>
      </p:sp>
    </p:spTree>
    <p:extLst>
      <p:ext uri="{BB962C8B-B14F-4D97-AF65-F5344CB8AC3E}">
        <p14:creationId xmlns:p14="http://schemas.microsoft.com/office/powerpoint/2010/main" val="360541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Coronary arteries are excised from the aorta with a small cuff of the aortic wall attached</a:t>
            </a:r>
          </a:p>
          <a:p>
            <a:r>
              <a:rPr lang="en-IN" dirty="0"/>
              <a:t> Next the ascending aorta and the PA are </a:t>
            </a:r>
            <a:r>
              <a:rPr lang="en-IN" dirty="0" err="1"/>
              <a:t>transected</a:t>
            </a:r>
            <a:r>
              <a:rPr lang="en-IN" dirty="0"/>
              <a:t> and switched</a:t>
            </a:r>
          </a:p>
          <a:p>
            <a:r>
              <a:rPr lang="en-IN" dirty="0"/>
              <a:t> Before the vessels are anastomosed the PA is relocated anterior to the aorta</a:t>
            </a:r>
          </a:p>
          <a:p>
            <a:r>
              <a:rPr lang="en-IN" dirty="0"/>
              <a:t>Small holes are created in the </a:t>
            </a:r>
            <a:r>
              <a:rPr lang="en-IN" dirty="0" err="1"/>
              <a:t>neoaorta</a:t>
            </a:r>
            <a:r>
              <a:rPr lang="en-IN" dirty="0"/>
              <a:t>  near its origin from the left ventricle and the coronary arteries are implanted</a:t>
            </a:r>
          </a:p>
          <a:p>
            <a:r>
              <a:rPr lang="en-IN" dirty="0"/>
              <a:t> Because of complications related to pulmonary stenosis with direct anastomosis of the PA the PA is now generally reconstructed by using pericardial patch augmentation</a:t>
            </a:r>
          </a:p>
          <a:p>
            <a:r>
              <a:rPr lang="en-IN" dirty="0"/>
              <a:t>In patients with TGA and VSD the VSD is also corrected </a:t>
            </a:r>
          </a:p>
          <a:p>
            <a:r>
              <a:rPr lang="en-IN" dirty="0"/>
              <a:t>Patients with anomalous coronary arteries are not candidates for the </a:t>
            </a:r>
            <a:r>
              <a:rPr lang="en-IN" dirty="0" err="1"/>
              <a:t>Jatene</a:t>
            </a:r>
            <a:r>
              <a:rPr lang="en-IN" dirty="0"/>
              <a:t> procedure</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61</a:t>
            </a:fld>
            <a:endParaRPr lang="en-IN"/>
          </a:p>
        </p:txBody>
      </p:sp>
    </p:spTree>
    <p:extLst>
      <p:ext uri="{BB962C8B-B14F-4D97-AF65-F5344CB8AC3E}">
        <p14:creationId xmlns:p14="http://schemas.microsoft.com/office/powerpoint/2010/main" val="668354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Now optimally performed in neonates within the 1st week or 2 of life</a:t>
            </a:r>
          </a:p>
          <a:p>
            <a:r>
              <a:rPr lang="en-IN" dirty="0"/>
              <a:t>Initially believed that the left ventricle, having only been exposed to the low pressure pulmonary circulation, would be unable to sustain high systemic pressures immediately after the switch </a:t>
            </a:r>
          </a:p>
          <a:p>
            <a:r>
              <a:rPr lang="en-IN" dirty="0"/>
              <a:t> Currently, the </a:t>
            </a:r>
            <a:r>
              <a:rPr lang="en-IN" dirty="0" err="1"/>
              <a:t>Jatene</a:t>
            </a:r>
            <a:r>
              <a:rPr lang="en-IN" dirty="0"/>
              <a:t> arterial switch can be performed in neonates without a VSD in the first 3 weeks of life, before the left ventricle becomes deconditioned to pump against the low-pressure pulmonary circulation</a:t>
            </a:r>
          </a:p>
          <a:p>
            <a:r>
              <a:rPr lang="en-IN" dirty="0"/>
              <a:t> In this </a:t>
            </a:r>
            <a:r>
              <a:rPr lang="en-IN" dirty="0" err="1"/>
              <a:t>situation,it</a:t>
            </a:r>
            <a:r>
              <a:rPr lang="en-IN" dirty="0"/>
              <a:t> may take some time for the left ventricle to recover good function (recondition).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This strategy may be successful until around 2 months of life. However if the child presents later than this it may be necessary to train or recondition the left ventricle by means of PA banding. This effectively increases the afterload on the left ventricle, preparing it to meet the challenge of eventually becoming the systemic ventricle</a:t>
            </a: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62</a:t>
            </a:fld>
            <a:endParaRPr lang="en-IN"/>
          </a:p>
        </p:txBody>
      </p:sp>
    </p:spTree>
    <p:extLst>
      <p:ext uri="{BB962C8B-B14F-4D97-AF65-F5344CB8AC3E}">
        <p14:creationId xmlns:p14="http://schemas.microsoft.com/office/powerpoint/2010/main" val="1513087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 PS-(at the anastomotic site) which is usually seen within the 1st year after surgery but is only severe enough to necessitate balloon angioplasty or open surgical repair with a patch in a small percentage of those </a:t>
            </a:r>
            <a:r>
              <a:rPr lang="en-IN" sz="1200" dirty="0" err="1"/>
              <a:t>patientseen</a:t>
            </a:r>
            <a:r>
              <a:rPr lang="en-IN" sz="1200" dirty="0"/>
              <a:t> in 50% of patients 10 years after surgery, the importance of this finding is unknown</a:t>
            </a:r>
          </a:p>
          <a:p>
            <a:endParaRPr lang="en-IN" sz="1200" dirty="0"/>
          </a:p>
          <a:p>
            <a:r>
              <a:rPr lang="en-IN" sz="1200" dirty="0"/>
              <a:t>Despite this dilatation, hemodynamically significant </a:t>
            </a:r>
            <a:r>
              <a:rPr lang="en-IN" sz="1200" dirty="0" err="1"/>
              <a:t>neoaortic</a:t>
            </a:r>
            <a:r>
              <a:rPr lang="en-IN" sz="1200" dirty="0"/>
              <a:t> valve regurgitation is uncommon </a:t>
            </a:r>
          </a:p>
          <a:p>
            <a:r>
              <a:rPr lang="en-IN" sz="1200" dirty="0"/>
              <a:t> Dilatation of the aorta is well demonstrated on MR images and can be visible on radiographs </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63</a:t>
            </a:fld>
            <a:endParaRPr lang="en-IN"/>
          </a:p>
        </p:txBody>
      </p:sp>
    </p:spTree>
    <p:extLst>
      <p:ext uri="{BB962C8B-B14F-4D97-AF65-F5344CB8AC3E}">
        <p14:creationId xmlns:p14="http://schemas.microsoft.com/office/powerpoint/2010/main" val="3063197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Some patients with TGA and VSD have some degree of  </a:t>
            </a:r>
            <a:r>
              <a:rPr lang="en-IN" dirty="0" err="1"/>
              <a:t>lvot</a:t>
            </a:r>
            <a:r>
              <a:rPr lang="en-IN" dirty="0"/>
              <a:t> </a:t>
            </a:r>
            <a:r>
              <a:rPr lang="en-IN" dirty="0" err="1"/>
              <a:t>obs</a:t>
            </a:r>
            <a:r>
              <a:rPr lang="en-IN" dirty="0"/>
              <a:t> often with a small and abnormal pulmonary valve</a:t>
            </a:r>
          </a:p>
          <a:p>
            <a:r>
              <a:rPr lang="en-IN" dirty="0"/>
              <a:t> Prior to repair this may result in pulmonary stenosis or limitation of pulmonary blood flow</a:t>
            </a:r>
          </a:p>
          <a:p>
            <a:r>
              <a:rPr lang="en-IN" dirty="0"/>
              <a:t> In these patients the </a:t>
            </a:r>
            <a:r>
              <a:rPr lang="en-IN" dirty="0" err="1"/>
              <a:t>Jatene</a:t>
            </a:r>
            <a:r>
              <a:rPr lang="en-IN" dirty="0"/>
              <a:t> arterial switch procedure is not suitable</a:t>
            </a:r>
          </a:p>
          <a:p>
            <a:r>
              <a:rPr lang="en-IN" dirty="0"/>
              <a:t> </a:t>
            </a:r>
            <a:r>
              <a:rPr lang="en-IN" dirty="0" err="1"/>
              <a:t>Initially,the</a:t>
            </a:r>
            <a:r>
              <a:rPr lang="en-IN" dirty="0"/>
              <a:t> repair in these patients involved an atrial switch, closure of the VSD, and repair of the LVOT obstruction—either with resection of the stenosis or placement of a conduit from the left ventricle to the PAs </a:t>
            </a:r>
          </a:p>
          <a:p>
            <a:r>
              <a:rPr lang="en-IN" dirty="0"/>
              <a:t>While this would redirect blood flow for physiologic repair of TGA, the right ventricle would continue pumping against systemic pressures, and there were considerable problems with recurrent LVOT obstruction</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64</a:t>
            </a:fld>
            <a:endParaRPr lang="en-IN"/>
          </a:p>
        </p:txBody>
      </p:sp>
    </p:spTree>
    <p:extLst>
      <p:ext uri="{BB962C8B-B14F-4D97-AF65-F5344CB8AC3E}">
        <p14:creationId xmlns:p14="http://schemas.microsoft.com/office/powerpoint/2010/main" val="327453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err="1">
                <a:solidFill>
                  <a:schemeClr val="tx1"/>
                </a:solidFill>
                <a:latin typeface="+mn-lt"/>
                <a:ea typeface="+mn-ea"/>
                <a:cs typeface="+mn-cs"/>
              </a:rPr>
              <a:t>Rastelli</a:t>
            </a:r>
            <a:r>
              <a:rPr lang="en-IN" sz="1200" b="0" i="0" u="none" strike="noStrike" kern="1200" baseline="0" dirty="0">
                <a:solidFill>
                  <a:schemeClr val="tx1"/>
                </a:solidFill>
                <a:latin typeface="+mn-lt"/>
                <a:ea typeface="+mn-ea"/>
                <a:cs typeface="+mn-cs"/>
              </a:rPr>
              <a:t> procedure. (a) Preoperative view of heart with transposition, VSD, and LVOT obstruction. (b) Intraoperatively, left ventricular</a:t>
            </a:r>
          </a:p>
          <a:p>
            <a:r>
              <a:rPr lang="en-IN" sz="1200" b="0" i="0" u="none" strike="noStrike" kern="1200" baseline="0" dirty="0">
                <a:solidFill>
                  <a:schemeClr val="tx1"/>
                </a:solidFill>
                <a:latin typeface="+mn-lt"/>
                <a:ea typeface="+mn-ea"/>
                <a:cs typeface="+mn-cs"/>
              </a:rPr>
              <a:t>blood flow has been redirected through the VSD to the aorta, and main PA has been </a:t>
            </a:r>
            <a:r>
              <a:rPr lang="en-IN" sz="1200" b="0" i="0" u="none" strike="noStrike" kern="1200" baseline="0" dirty="0" err="1">
                <a:solidFill>
                  <a:schemeClr val="tx1"/>
                </a:solidFill>
                <a:latin typeface="+mn-lt"/>
                <a:ea typeface="+mn-ea"/>
                <a:cs typeface="+mn-cs"/>
              </a:rPr>
              <a:t>transected</a:t>
            </a:r>
            <a:r>
              <a:rPr lang="en-IN" sz="1200" b="0" i="0" u="none" strike="noStrike" kern="1200" baseline="0" dirty="0">
                <a:solidFill>
                  <a:schemeClr val="tx1"/>
                </a:solidFill>
                <a:latin typeface="+mn-lt"/>
                <a:ea typeface="+mn-ea"/>
                <a:cs typeface="+mn-cs"/>
              </a:rPr>
              <a:t>. (c) </a:t>
            </a:r>
            <a:r>
              <a:rPr lang="en-IN" sz="1200" b="0" i="0" u="none" strike="noStrike" kern="1200" baseline="0" dirty="0" err="1">
                <a:solidFill>
                  <a:schemeClr val="tx1"/>
                </a:solidFill>
                <a:latin typeface="+mn-lt"/>
                <a:ea typeface="+mn-ea"/>
                <a:cs typeface="+mn-cs"/>
              </a:rPr>
              <a:t>Extracardiac</a:t>
            </a:r>
            <a:r>
              <a:rPr lang="en-IN" sz="1200" b="0" i="0" u="none" strike="noStrike" kern="1200" baseline="0" dirty="0">
                <a:solidFill>
                  <a:schemeClr val="tx1"/>
                </a:solidFill>
                <a:latin typeface="+mn-lt"/>
                <a:ea typeface="+mn-ea"/>
                <a:cs typeface="+mn-cs"/>
              </a:rPr>
              <a:t> </a:t>
            </a:r>
            <a:r>
              <a:rPr lang="en-IN" sz="1200" b="0" i="0" u="none" strike="noStrike" kern="1200" baseline="0" dirty="0" err="1">
                <a:solidFill>
                  <a:schemeClr val="tx1"/>
                </a:solidFill>
                <a:latin typeface="+mn-lt"/>
                <a:ea typeface="+mn-ea"/>
                <a:cs typeface="+mn-cs"/>
              </a:rPr>
              <a:t>valved</a:t>
            </a:r>
            <a:r>
              <a:rPr lang="en-IN" sz="1200" b="0" i="0" u="none" strike="noStrike" kern="1200" baseline="0" dirty="0">
                <a:solidFill>
                  <a:schemeClr val="tx1"/>
                </a:solidFill>
                <a:latin typeface="+mn-lt"/>
                <a:ea typeface="+mn-ea"/>
                <a:cs typeface="+mn-cs"/>
              </a:rPr>
              <a:t> conduit from right ventricle to PAs has been created</a:t>
            </a:r>
          </a:p>
          <a:p>
            <a:r>
              <a:rPr lang="it-IT" dirty="0"/>
              <a:t>In 1969 Giancarlo Rastelli and colleagues </a:t>
            </a:r>
            <a:r>
              <a:rPr lang="en-IN" dirty="0"/>
              <a:t>introduced a new procedure for surgical repair in these complicated patients </a:t>
            </a:r>
          </a:p>
          <a:p>
            <a:r>
              <a:rPr lang="en-IN" dirty="0"/>
              <a:t> Recognizing the difficulty of accessing and repairing LVOT obstruction </a:t>
            </a:r>
            <a:r>
              <a:rPr lang="en-IN" dirty="0" err="1"/>
              <a:t>Rastelli</a:t>
            </a:r>
            <a:r>
              <a:rPr lang="en-IN" dirty="0"/>
              <a:t> and colleagues designed a procedure that would bypass this obstruction altogether</a:t>
            </a:r>
          </a:p>
          <a:p>
            <a:r>
              <a:rPr lang="en-IN" dirty="0"/>
              <a:t> The first step of the classic </a:t>
            </a:r>
            <a:r>
              <a:rPr lang="en-IN" dirty="0" err="1"/>
              <a:t>Rastelli</a:t>
            </a:r>
            <a:r>
              <a:rPr lang="en-IN" dirty="0"/>
              <a:t> procedure involves closing off the original LVOT by dividing the PA just above the valve and closing the cardiac end</a:t>
            </a:r>
          </a:p>
          <a:p>
            <a:r>
              <a:rPr lang="en-IN" dirty="0"/>
              <a:t> An intraventricular tunnel is then created with a patch that redirects blood from the left ventricle through the VSD and into the ascending aorta; the VSD is enlarged if necessary to prevent LVOT</a:t>
            </a:r>
          </a:p>
          <a:p>
            <a:r>
              <a:rPr lang="en-IN" dirty="0"/>
              <a:t> Next continuity of the right ventricle to the PA is accomplished with an external conduit typically a pulmonary allograft </a:t>
            </a:r>
          </a:p>
          <a:p>
            <a:r>
              <a:rPr lang="en-IN" dirty="0"/>
              <a:t>This procedure corrects the abnormal blood flow pattern of TGA at the ventricular level and allows the left ventricle to function as the systemic ventricle</a:t>
            </a:r>
          </a:p>
          <a:p>
            <a:r>
              <a:rPr lang="en-IN" dirty="0"/>
              <a:t> The </a:t>
            </a:r>
            <a:r>
              <a:rPr lang="en-IN" dirty="0" err="1"/>
              <a:t>Rastelli</a:t>
            </a:r>
            <a:r>
              <a:rPr lang="en-IN" dirty="0"/>
              <a:t> procedure can also be used for cardiac lesions characterized by two ventricles and an overriding aorta with pulmonary outflow tract obstruction</a:t>
            </a:r>
          </a:p>
          <a:p>
            <a:r>
              <a:rPr lang="en-IN" dirty="0"/>
              <a:t>(such as pulmonary atresia with a VSD or double-outlet right ventricle with pulmonary stenosis or atresia).</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66</a:t>
            </a:fld>
            <a:endParaRPr lang="en-IN"/>
          </a:p>
        </p:txBody>
      </p:sp>
    </p:spTree>
    <p:extLst>
      <p:ext uri="{BB962C8B-B14F-4D97-AF65-F5344CB8AC3E}">
        <p14:creationId xmlns:p14="http://schemas.microsoft.com/office/powerpoint/2010/main" val="1964142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Discordance at the atrioventricular and </a:t>
            </a:r>
            <a:r>
              <a:rPr lang="en-IN" dirty="0" err="1"/>
              <a:t>ventriculoarterial</a:t>
            </a:r>
            <a:r>
              <a:rPr lang="en-IN" dirty="0"/>
              <a:t> levels — a case</a:t>
            </a:r>
          </a:p>
          <a:p>
            <a:r>
              <a:rPr lang="en-IN" dirty="0"/>
              <a:t>where two wrongs make a right</a:t>
            </a:r>
          </a:p>
          <a:p>
            <a:endParaRPr lang="en-IN" dirty="0"/>
          </a:p>
          <a:p>
            <a:r>
              <a:rPr lang="en-IN" dirty="0"/>
              <a:t>Systemic venous blood travels from the vena </a:t>
            </a:r>
            <a:r>
              <a:rPr lang="en-IN" dirty="0" err="1"/>
              <a:t>cavae</a:t>
            </a:r>
            <a:r>
              <a:rPr lang="en-IN" dirty="0"/>
              <a:t> to the right atrium, enters the morphologic left ventricle, and exits to the lungs via the PA. Pulmonary venous blood returns to the left atrium, enters the morphologic right ventricle, and then enters the systemic circulation via the aorta.</a:t>
            </a:r>
          </a:p>
          <a:p>
            <a:r>
              <a:rPr lang="en-IN" dirty="0"/>
              <a:t>While the circulation is physiologically correct, the right ventricle is the systemic ventricle and the tricuspid valve(always concordant with the ventricle)remains the systemic atrioventricular valve</a:t>
            </a:r>
          </a:p>
          <a:p>
            <a:endParaRPr lang="en-IN" dirty="0"/>
          </a:p>
          <a:p>
            <a:r>
              <a:rPr lang="en-IN" dirty="0"/>
              <a:t>procedure in patients with congenitally corrected TGA particularly in those with right ventricular or tricuspid valve dysfunction.</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Until the early-to-mid 1990s conventional repair of congenitally corrected TGA was aimed only at repair of the relevant associated anomalies, including VSD, pulmonary stenosis or atresia, and tricuspid valve abnormalities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Follow-up studies in patients undergoing the double-switch procedure have shown improved right ventricular function and decreased tricuspid regurgitation when right ventricular dysfunction was present preoperatively. This improvement may result simply from removal of the systemic pressure load from the right ventricle (without direct surgical intervention on the tricuspid valve)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67</a:t>
            </a:fld>
            <a:endParaRPr lang="en-IN"/>
          </a:p>
        </p:txBody>
      </p:sp>
    </p:spTree>
    <p:extLst>
      <p:ext uri="{BB962C8B-B14F-4D97-AF65-F5344CB8AC3E}">
        <p14:creationId xmlns:p14="http://schemas.microsoft.com/office/powerpoint/2010/main" val="153682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has been used for many years to establish unobstructed systemic blood flow, normalize pulmonary blood flow and pressure and relieve pulmonary venous obstruction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 indications for a systemic-to-pulmonary artery shunt include tetralogy of </a:t>
            </a:r>
            <a:r>
              <a:rPr lang="en-IN" dirty="0" err="1"/>
              <a:t>Fallot</a:t>
            </a:r>
            <a:r>
              <a:rPr lang="en-IN" dirty="0"/>
              <a:t>, tricuspid atresia, pulmonary atresia with intact ventricular septum, pulmonary atresia and ventricular septal defect, </a:t>
            </a:r>
            <a:r>
              <a:rPr lang="en-IN" dirty="0" err="1"/>
              <a:t>Ebstein’s</a:t>
            </a:r>
            <a:r>
              <a:rPr lang="en-IN" dirty="0"/>
              <a:t> anomaly, single ventricle situation with pulmonary or aortic atresia and </a:t>
            </a:r>
            <a:r>
              <a:rPr lang="en-IN" dirty="0" err="1"/>
              <a:t>hypoplastic</a:t>
            </a:r>
            <a:r>
              <a:rPr lang="en-IN" dirty="0"/>
              <a:t> left heart syndrome (HLHS)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b="1"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12</a:t>
            </a:fld>
            <a:endParaRPr lang="en-IN"/>
          </a:p>
        </p:txBody>
      </p:sp>
    </p:spTree>
    <p:extLst>
      <p:ext uri="{BB962C8B-B14F-4D97-AF65-F5344CB8AC3E}">
        <p14:creationId xmlns:p14="http://schemas.microsoft.com/office/powerpoint/2010/main" val="1334352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majority of patients with a single functioning ventricle are adequately treated with a modified Fontan procedure (with the exception of </a:t>
            </a:r>
            <a:r>
              <a:rPr lang="en-IN" dirty="0" err="1"/>
              <a:t>patientswith</a:t>
            </a:r>
            <a:r>
              <a:rPr lang="en-IN" dirty="0"/>
              <a:t> a </a:t>
            </a:r>
            <a:r>
              <a:rPr lang="en-IN" dirty="0" err="1"/>
              <a:t>hypoplastic</a:t>
            </a:r>
            <a:r>
              <a:rPr lang="en-IN" dirty="0"/>
              <a:t> left heart, who are treated with the Norwood procedure) (86). However, the presence of systemic outflow obstruction in these patients is one of the most important factors affecting long-term outcome. If recognized early and treated appropriately with a Norwood or DKS procedure to bypass the obstruction, the long-term effect of systemic outflow obstruction can be minimized (1). </a:t>
            </a:r>
          </a:p>
        </p:txBody>
      </p:sp>
      <p:sp>
        <p:nvSpPr>
          <p:cNvPr id="4" name="Slide Number Placeholder 3"/>
          <p:cNvSpPr>
            <a:spLocks noGrp="1"/>
          </p:cNvSpPr>
          <p:nvPr>
            <p:ph type="sldNum" sz="quarter" idx="10"/>
          </p:nvPr>
        </p:nvSpPr>
        <p:spPr/>
        <p:txBody>
          <a:bodyPr/>
          <a:lstStyle/>
          <a:p>
            <a:fld id="{0938569D-EA1B-404E-9298-DDAF66386507}" type="slidenum">
              <a:rPr lang="en-IN" smtClean="0"/>
              <a:t>68</a:t>
            </a:fld>
            <a:endParaRPr lang="en-IN"/>
          </a:p>
        </p:txBody>
      </p:sp>
    </p:spTree>
    <p:extLst>
      <p:ext uri="{BB962C8B-B14F-4D97-AF65-F5344CB8AC3E}">
        <p14:creationId xmlns:p14="http://schemas.microsoft.com/office/powerpoint/2010/main" val="2535090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Illustration of DKS procedure in patient with single ventricle and VSD. The rudimentary outflow chamber is obstructed</a:t>
            </a:r>
          </a:p>
          <a:p>
            <a:r>
              <a:rPr lang="en-IN" dirty="0"/>
              <a:t>In the DKS procedure, the PA is divided near its bifurcation</a:t>
            </a:r>
          </a:p>
          <a:p>
            <a:r>
              <a:rPr lang="en-IN" dirty="0"/>
              <a:t>The proximal PA is anastomosed to the side of the ascending aorta by using a patch, as needed, to ensure a tension-free anastomosis</a:t>
            </a:r>
          </a:p>
          <a:p>
            <a:r>
              <a:rPr lang="en-IN" dirty="0"/>
              <a:t> This PA-to-aorta anastomosis bypasses any systemic outflow obstruction</a:t>
            </a:r>
          </a:p>
          <a:p>
            <a:r>
              <a:rPr lang="en-IN" dirty="0"/>
              <a:t> While the original DKS procedure included an </a:t>
            </a:r>
            <a:r>
              <a:rPr lang="en-IN" dirty="0" err="1"/>
              <a:t>extracardiac</a:t>
            </a:r>
            <a:r>
              <a:rPr lang="en-IN" dirty="0"/>
              <a:t> conduit from the right ventricle to the distal </a:t>
            </a:r>
            <a:r>
              <a:rPr lang="en-IN" dirty="0" err="1"/>
              <a:t>PA,later</a:t>
            </a:r>
            <a:r>
              <a:rPr lang="en-IN" dirty="0"/>
              <a:t> modifications have omitted this and instead include a shunt to provide pulmonary blood flow, such as a modified BT shunt (particularly in the neonatal period), a BDG shunt, or an </a:t>
            </a:r>
            <a:r>
              <a:rPr lang="en-IN" dirty="0" err="1"/>
              <a:t>extracardiac</a:t>
            </a:r>
            <a:r>
              <a:rPr lang="en-IN" dirty="0"/>
              <a:t> Fontan procedure in older patients</a:t>
            </a:r>
          </a:p>
          <a:p>
            <a:r>
              <a:rPr lang="en-IN" dirty="0"/>
              <a:t>Because pressures in the PA and aorta are higher than that of the right ventricle, the aortic valve stays closed throughout the cardiac cycle; later modifications of the DKS </a:t>
            </a:r>
            <a:r>
              <a:rPr lang="en-IN" dirty="0" err="1"/>
              <a:t>procedure,however</a:t>
            </a:r>
            <a:r>
              <a:rPr lang="en-IN" dirty="0"/>
              <a:t>, include surgical closure of the aortic valve to prevent development of aortic valve insufficiency </a:t>
            </a:r>
          </a:p>
          <a:p>
            <a:r>
              <a:rPr lang="en-IN" dirty="0"/>
              <a:t> Patch augmentation of the aortic arch may also be performed if the arch is </a:t>
            </a:r>
            <a:r>
              <a:rPr lang="en-IN" dirty="0" err="1"/>
              <a:t>hypoplastic</a:t>
            </a:r>
            <a:r>
              <a:rPr lang="en-IN" dirty="0"/>
              <a:t>, making this procedure very similar to stage 1 of the Norwood procedure</a:t>
            </a:r>
          </a:p>
          <a:p>
            <a:r>
              <a:rPr lang="en-IN" dirty="0"/>
              <a:t>Complications</a:t>
            </a:r>
          </a:p>
          <a:p>
            <a:r>
              <a:rPr lang="en-IN" dirty="0"/>
              <a:t>Early mortality due to the DKS procedure is approximately 20% </a:t>
            </a:r>
          </a:p>
          <a:p>
            <a:r>
              <a:rPr lang="en-IN" dirty="0"/>
              <a:t>Pulmonary </a:t>
            </a:r>
            <a:r>
              <a:rPr lang="en-IN" dirty="0" err="1"/>
              <a:t>valvular</a:t>
            </a:r>
            <a:r>
              <a:rPr lang="en-IN" dirty="0"/>
              <a:t> regurgitation, al-though mild, has also been described in25%</a:t>
            </a:r>
          </a:p>
          <a:p>
            <a:r>
              <a:rPr lang="en-IN" dirty="0"/>
              <a:t> Narrowing at the site of the aorta-to-PA anastomosis is a rare complication of the DKS procedure</a:t>
            </a:r>
          </a:p>
          <a:p>
            <a:r>
              <a:rPr lang="en-IN" dirty="0"/>
              <a:t> If performed in the neonatal </a:t>
            </a:r>
            <a:r>
              <a:rPr lang="en-IN" dirty="0" err="1"/>
              <a:t>period,patients</a:t>
            </a:r>
            <a:r>
              <a:rPr lang="en-IN" dirty="0"/>
              <a:t> who undergo modified BT shunt creation in addition to the DKS procedure will, as their pulmonary pressures decrease, require repeat surgery to convert the BT shunt to a BDG or Fontan shunt</a:t>
            </a: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69</a:t>
            </a:fld>
            <a:endParaRPr lang="en-IN"/>
          </a:p>
        </p:txBody>
      </p:sp>
    </p:spTree>
    <p:extLst>
      <p:ext uri="{BB962C8B-B14F-4D97-AF65-F5344CB8AC3E}">
        <p14:creationId xmlns:p14="http://schemas.microsoft.com/office/powerpoint/2010/main" val="3349187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Total anomalous pulmonary venous connection (TAPVC) is a defect in the normal connection of the embryologic pulmonary venous buds to the posterior aspect of the developing left atrium</a:t>
            </a:r>
          </a:p>
          <a:p>
            <a:r>
              <a:rPr lang="en-IN" dirty="0"/>
              <a:t>The result is pulmonary venous return to the right atrium via systemic venous connections</a:t>
            </a:r>
          </a:p>
          <a:p>
            <a:r>
              <a:rPr lang="en-IN" dirty="0"/>
              <a:t> TAPVC is classified according to the site of connection of the anomalous draining vein(s):</a:t>
            </a:r>
          </a:p>
          <a:p>
            <a:r>
              <a:rPr lang="en-IN" dirty="0"/>
              <a:t> </a:t>
            </a:r>
            <a:r>
              <a:rPr lang="en-IN" dirty="0" err="1"/>
              <a:t>supracardiac,most</a:t>
            </a:r>
            <a:r>
              <a:rPr lang="en-IN" dirty="0"/>
              <a:t> commonly to the left brachiocephalic vein from a left vertical vein but also to the right or left superior vena cava or azygos vein</a:t>
            </a:r>
          </a:p>
          <a:p>
            <a:r>
              <a:rPr lang="en-IN" dirty="0"/>
              <a:t> cardiac, drainage to the coronary sinus or right atrium</a:t>
            </a:r>
          </a:p>
          <a:p>
            <a:r>
              <a:rPr lang="en-IN" dirty="0"/>
              <a:t> </a:t>
            </a:r>
            <a:r>
              <a:rPr lang="en-IN" dirty="0" err="1"/>
              <a:t>infracardiac</a:t>
            </a:r>
            <a:r>
              <a:rPr lang="en-IN" dirty="0"/>
              <a:t>, usually but not always below </a:t>
            </a:r>
            <a:r>
              <a:rPr lang="pt-BR" dirty="0"/>
              <a:t>the diaphragm (inferior vena cava,</a:t>
            </a:r>
            <a:r>
              <a:rPr lang="en-IN" dirty="0"/>
              <a:t>portal vein, hepatic veins, or ductus </a:t>
            </a:r>
            <a:r>
              <a:rPr lang="en-IN" dirty="0" err="1"/>
              <a:t>venosus</a:t>
            </a:r>
            <a:r>
              <a:rPr lang="en-IN" dirty="0"/>
              <a:t>); </a:t>
            </a:r>
          </a:p>
          <a:p>
            <a:r>
              <a:rPr lang="en-IN" dirty="0"/>
              <a:t> mixed, to more than one level</a:t>
            </a:r>
          </a:p>
          <a:p>
            <a:r>
              <a:rPr lang="en-IN" dirty="0"/>
              <a:t>If the anomalous connection of the draining vein is obstructed, the patient tends to present as a neonate with pulmonary </a:t>
            </a:r>
            <a:r>
              <a:rPr lang="en-IN" dirty="0" err="1"/>
              <a:t>edema</a:t>
            </a:r>
            <a:r>
              <a:rPr lang="en-IN" dirty="0"/>
              <a:t> and hypoxemia </a:t>
            </a:r>
          </a:p>
          <a:p>
            <a:r>
              <a:rPr lang="en-IN" dirty="0"/>
              <a:t>With supra- and </a:t>
            </a:r>
            <a:r>
              <a:rPr lang="en-IN" dirty="0" err="1"/>
              <a:t>infracardiac</a:t>
            </a:r>
            <a:r>
              <a:rPr lang="en-IN" dirty="0"/>
              <a:t> TAPVC, the anomalous draining veins tend to form a common venous chamber, or confluence, behind the heart</a:t>
            </a:r>
          </a:p>
          <a:p>
            <a:r>
              <a:rPr lang="en-IN" dirty="0"/>
              <a:t> With </a:t>
            </a:r>
            <a:r>
              <a:rPr lang="en-IN" dirty="0" err="1"/>
              <a:t>supracardiac</a:t>
            </a:r>
            <a:r>
              <a:rPr lang="en-IN" dirty="0"/>
              <a:t> TAPVC, this common venous confluence drains via the left vertical vein to the left brachiocephalic vein, superior </a:t>
            </a:r>
            <a:r>
              <a:rPr lang="pt-BR" dirty="0"/>
              <a:t>vena cava, or azygos vein</a:t>
            </a:r>
          </a:p>
          <a:p>
            <a:r>
              <a:rPr lang="pt-BR" dirty="0"/>
              <a:t>With </a:t>
            </a:r>
            <a:r>
              <a:rPr lang="en-IN" dirty="0" err="1"/>
              <a:t>infracardiac</a:t>
            </a:r>
            <a:r>
              <a:rPr lang="en-IN" dirty="0"/>
              <a:t> TAPVC, this common venous </a:t>
            </a:r>
            <a:r>
              <a:rPr lang="fr-FR" dirty="0"/>
              <a:t>confluence drains via a </a:t>
            </a:r>
            <a:r>
              <a:rPr lang="fr-FR" dirty="0" err="1"/>
              <a:t>descending</a:t>
            </a:r>
            <a:r>
              <a:rPr lang="fr-FR" dirty="0"/>
              <a:t> </a:t>
            </a:r>
            <a:r>
              <a:rPr lang="en-IN" dirty="0"/>
              <a:t>vertical vein, generally terminating below the diaphragm</a:t>
            </a:r>
          </a:p>
          <a:p>
            <a:r>
              <a:rPr lang="en-IN" dirty="0"/>
              <a:t> Cardiac TAPVC drains via the coronary sinus directly into the right atrium</a:t>
            </a:r>
          </a:p>
          <a:p>
            <a:r>
              <a:rPr lang="en-IN" dirty="0"/>
              <a:t>Some degree of obstruction is always present when the drainage is </a:t>
            </a:r>
            <a:r>
              <a:rPr lang="en-IN" dirty="0" err="1"/>
              <a:t>infracardiac</a:t>
            </a:r>
            <a:endParaRPr lang="en-IN" dirty="0"/>
          </a:p>
          <a:p>
            <a:r>
              <a:rPr lang="en-IN" dirty="0"/>
              <a:t> A patent foramen </a:t>
            </a:r>
            <a:r>
              <a:rPr lang="en-IN" dirty="0" err="1"/>
              <a:t>ovale</a:t>
            </a:r>
            <a:r>
              <a:rPr lang="en-IN" dirty="0"/>
              <a:t> or an atrial septal defect (ASD) is always present in these patients, who are dependent on these lesions for systemic blood supply and survival. TAPVC may be associated with more complex anomalies, including </a:t>
            </a:r>
            <a:r>
              <a:rPr lang="en-IN" dirty="0" err="1"/>
              <a:t>heterotaxy</a:t>
            </a:r>
            <a:r>
              <a:rPr lang="en-IN" dirty="0"/>
              <a:t> syndromes</a:t>
            </a:r>
          </a:p>
          <a:p>
            <a:endParaRPr lang="en-IN" dirty="0"/>
          </a:p>
          <a:p>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70</a:t>
            </a:fld>
            <a:endParaRPr lang="en-IN"/>
          </a:p>
        </p:txBody>
      </p:sp>
    </p:spTree>
    <p:extLst>
      <p:ext uri="{BB962C8B-B14F-4D97-AF65-F5344CB8AC3E}">
        <p14:creationId xmlns:p14="http://schemas.microsoft.com/office/powerpoint/2010/main" val="3341084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goal of surgical correction of TAPVC is </a:t>
            </a:r>
          </a:p>
          <a:p>
            <a:r>
              <a:rPr lang="en-IN" dirty="0"/>
              <a:t>: to re-establish a normal connection of the pulmonary venous confluence to the left atrium</a:t>
            </a:r>
          </a:p>
          <a:p>
            <a:r>
              <a:rPr lang="en-IN" dirty="0"/>
              <a:t> Anomalous systemic venous connections and </a:t>
            </a:r>
            <a:r>
              <a:rPr lang="en-IN" dirty="0" err="1"/>
              <a:t>intracardiac</a:t>
            </a:r>
            <a:r>
              <a:rPr lang="en-IN" dirty="0"/>
              <a:t> shunts are generally closed at the same time.</a:t>
            </a:r>
          </a:p>
          <a:p>
            <a:r>
              <a:rPr lang="en-IN" dirty="0"/>
              <a:t>Repair may be performed by using an </a:t>
            </a:r>
            <a:r>
              <a:rPr lang="en-IN" dirty="0" err="1"/>
              <a:t>intracardiac</a:t>
            </a:r>
            <a:r>
              <a:rPr lang="en-IN" dirty="0"/>
              <a:t> approach, in which the pulmonary venous confluence is repaired through the right atrium, or an </a:t>
            </a:r>
            <a:r>
              <a:rPr lang="en-IN" dirty="0" err="1"/>
              <a:t>extracardiac</a:t>
            </a:r>
            <a:r>
              <a:rPr lang="en-IN" dirty="0"/>
              <a:t> approach, in which the venous confluence is anastomosed directly to the left atrium</a:t>
            </a:r>
          </a:p>
          <a:p>
            <a:r>
              <a:rPr lang="en-IN" dirty="0"/>
              <a:t> When the anomalous drainage is cardiac (via the coronary sinus to the right atrium), the surgical technique generally involves an incision in the common wall shared by the coronary sinus and the left atrium, allowing the coronary sinus to drain into the left side of the heart</a:t>
            </a:r>
          </a:p>
          <a:p>
            <a:r>
              <a:rPr lang="en-IN" dirty="0"/>
              <a:t>The entire defect is then closed with a pericardial patch much like an ASD would be repaired </a:t>
            </a:r>
          </a:p>
          <a:p>
            <a:r>
              <a:rPr lang="en-IN" dirty="0"/>
              <a:t> For the repair of supra- and </a:t>
            </a:r>
            <a:r>
              <a:rPr lang="en-IN" dirty="0" err="1"/>
              <a:t>infracardiac</a:t>
            </a:r>
            <a:r>
              <a:rPr lang="en-IN" dirty="0"/>
              <a:t> TAPVC, an incision is made along the posterior wall of the left atrium and along the anterior wall of the common venous chamber, allowing free drainage to the left side of the heart</a:t>
            </a:r>
          </a:p>
          <a:p>
            <a:r>
              <a:rPr lang="en-IN" dirty="0"/>
              <a:t>Early complications of TAPVC repair are usually related to increased pulmonary vascular resistance and pulmonary hypertension. </a:t>
            </a:r>
          </a:p>
          <a:p>
            <a:r>
              <a:rPr lang="en-IN" dirty="0"/>
              <a:t>The major postoperative complication of repair of TAPVC is the development of late </a:t>
            </a:r>
            <a:r>
              <a:rPr lang="en-IN" dirty="0" err="1"/>
              <a:t>postrepair</a:t>
            </a:r>
            <a:r>
              <a:rPr lang="en-IN" dirty="0"/>
              <a:t> pulmonary venous </a:t>
            </a:r>
            <a:r>
              <a:rPr lang="en-IN" dirty="0" err="1"/>
              <a:t>stenosis,which</a:t>
            </a:r>
            <a:r>
              <a:rPr lang="en-IN" dirty="0"/>
              <a:t> occurs in up to 10% of repairs.</a:t>
            </a:r>
          </a:p>
          <a:p>
            <a:r>
              <a:rPr lang="en-IN" dirty="0"/>
              <a:t>Surgical correction of this complication is associated with 30%–45%  early mortalities</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71</a:t>
            </a:fld>
            <a:endParaRPr lang="en-IN"/>
          </a:p>
        </p:txBody>
      </p:sp>
    </p:spTree>
    <p:extLst>
      <p:ext uri="{BB962C8B-B14F-4D97-AF65-F5344CB8AC3E}">
        <p14:creationId xmlns:p14="http://schemas.microsoft.com/office/powerpoint/2010/main" val="1798986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algn="just">
              <a:lnSpc>
                <a:spcPct val="150000"/>
              </a:lnSpc>
            </a:pPr>
            <a:r>
              <a:rPr lang="en-IN" sz="1200" dirty="0"/>
              <a:t>The classic lesions of TOF include pulmonary stenosis, VSD, overriding  aorta, and right ventricular hypertrophy</a:t>
            </a:r>
          </a:p>
          <a:p>
            <a:pPr algn="just">
              <a:lnSpc>
                <a:spcPct val="150000"/>
              </a:lnSpc>
            </a:pPr>
            <a:r>
              <a:rPr lang="en-IN" sz="1200" dirty="0"/>
              <a:t>The essence of the lesion is a VSD and right ventricular outflow tract (RVOT) obstruction that limits pulmonary blood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 When RVOT obstruction is severe there is increased right-to-left shunting, resulting in increased cyanosis (blue tetralogy) . When the obstruction is less severe, the shunting is predominantly left–to-right (pink tetralogy).Some patients have complete obstruction of the RVOT and their condition is referred to as TOF with pulmonary atresia</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This defect represents a spectrum from simple atresia of the pulmonary valve with intact main and branch PAs to absence of any normal PAs, with blood flow to the lungs coming from </a:t>
            </a:r>
            <a:r>
              <a:rPr lang="en-IN" dirty="0" err="1"/>
              <a:t>aortopulmonary</a:t>
            </a:r>
            <a:r>
              <a:rPr lang="en-IN" dirty="0"/>
              <a:t> collateral vessels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72</a:t>
            </a:fld>
            <a:endParaRPr lang="en-IN"/>
          </a:p>
        </p:txBody>
      </p:sp>
    </p:spTree>
    <p:extLst>
      <p:ext uri="{BB962C8B-B14F-4D97-AF65-F5344CB8AC3E}">
        <p14:creationId xmlns:p14="http://schemas.microsoft.com/office/powerpoint/2010/main" val="2412810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The first repair of TOF was performed more than 50 years ago by</a:t>
            </a:r>
            <a:r>
              <a:rPr lang="en-IN" sz="1200" baseline="0" dirty="0"/>
              <a:t> </a:t>
            </a:r>
            <a:r>
              <a:rPr lang="en-IN" sz="1200" dirty="0"/>
              <a:t>C. Walton </a:t>
            </a:r>
            <a:r>
              <a:rPr lang="en-IN" sz="1200" dirty="0" err="1"/>
              <a:t>Lillehei</a:t>
            </a:r>
            <a:r>
              <a:rPr lang="en-IN" sz="1200" dirty="0"/>
              <a:t> at the University of Minnesota</a:t>
            </a:r>
          </a:p>
          <a:p>
            <a:r>
              <a:rPr lang="en-IN" sz="1200" dirty="0"/>
              <a:t>Originally pulmonary blood flow was augmented with a modified Blalock-</a:t>
            </a:r>
            <a:r>
              <a:rPr lang="en-IN" sz="1200" dirty="0" err="1"/>
              <a:t>Taussig</a:t>
            </a:r>
            <a:r>
              <a:rPr lang="en-IN" sz="1200" dirty="0"/>
              <a:t> shunt and definitive repair was undertaken when the child was older</a:t>
            </a:r>
          </a:p>
          <a:p>
            <a:r>
              <a:rPr lang="en-IN" sz="1200" dirty="0"/>
              <a:t> More recently primary complete repair at 3–6 months of age is favoured by most programs with great success</a:t>
            </a:r>
          </a:p>
          <a:p>
            <a:r>
              <a:rPr lang="en-IN" sz="1200" dirty="0"/>
              <a:t>Primary definitive repair prevents multiple scars and </a:t>
            </a:r>
            <a:r>
              <a:rPr lang="en-IN" sz="1200" dirty="0" err="1"/>
              <a:t>anesthetics</a:t>
            </a:r>
            <a:r>
              <a:rPr lang="en-IN" sz="1200" dirty="0"/>
              <a:t> and potential distortion of the PAs by the shunt</a:t>
            </a:r>
          </a:p>
          <a:p>
            <a:r>
              <a:rPr lang="en-IN" sz="1200" dirty="0"/>
              <a:t>Both strategies, however, are acceptable</a:t>
            </a:r>
          </a:p>
          <a:p>
            <a:endParaRPr lang="en-IN" sz="1200" dirty="0"/>
          </a:p>
        </p:txBody>
      </p:sp>
      <p:sp>
        <p:nvSpPr>
          <p:cNvPr id="4" name="Slide Number Placeholder 3"/>
          <p:cNvSpPr>
            <a:spLocks noGrp="1"/>
          </p:cNvSpPr>
          <p:nvPr>
            <p:ph type="sldNum" sz="quarter" idx="10"/>
          </p:nvPr>
        </p:nvSpPr>
        <p:spPr/>
        <p:txBody>
          <a:bodyPr/>
          <a:lstStyle/>
          <a:p>
            <a:fld id="{0938569D-EA1B-404E-9298-DDAF66386507}" type="slidenum">
              <a:rPr lang="en-IN" smtClean="0"/>
              <a:t>73</a:t>
            </a:fld>
            <a:endParaRPr lang="en-IN"/>
          </a:p>
        </p:txBody>
      </p:sp>
    </p:spTree>
    <p:extLst>
      <p:ext uri="{BB962C8B-B14F-4D97-AF65-F5344CB8AC3E}">
        <p14:creationId xmlns:p14="http://schemas.microsoft.com/office/powerpoint/2010/main" val="3810845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Early techniques for repair of TOF included </a:t>
            </a:r>
            <a:r>
              <a:rPr lang="en-IN" dirty="0" err="1"/>
              <a:t>transannular</a:t>
            </a:r>
            <a:r>
              <a:rPr lang="en-IN" dirty="0"/>
              <a:t> repair</a:t>
            </a:r>
          </a:p>
          <a:p>
            <a:r>
              <a:rPr lang="en-IN" dirty="0"/>
              <a:t> This involved closing the VSD through a large right ventricular incision and usually pulmonary </a:t>
            </a:r>
            <a:r>
              <a:rPr lang="en-IN" dirty="0" err="1"/>
              <a:t>valvectomy</a:t>
            </a:r>
            <a:endParaRPr lang="en-IN" dirty="0"/>
          </a:p>
          <a:p>
            <a:r>
              <a:rPr lang="en-IN" dirty="0"/>
              <a:t>With this repair the patient is left with a large section of </a:t>
            </a:r>
            <a:r>
              <a:rPr lang="en-IN" dirty="0" err="1"/>
              <a:t>dyskinetic</a:t>
            </a:r>
            <a:r>
              <a:rPr lang="en-IN" dirty="0"/>
              <a:t> right ventricle and with free pulmonary valve insufficiency</a:t>
            </a:r>
          </a:p>
          <a:p>
            <a:r>
              <a:rPr lang="en-IN" dirty="0"/>
              <a:t> This has resulted in a large number of patients requiring subsequent pulmonary valve replacement</a:t>
            </a:r>
          </a:p>
          <a:p>
            <a:endParaRPr lang="en-IN" dirty="0"/>
          </a:p>
          <a:p>
            <a:r>
              <a:rPr lang="en-IN" dirty="0"/>
              <a:t>Currently, a premium is placed on efforts to spare the pulmonary valve and avoid a large </a:t>
            </a:r>
            <a:r>
              <a:rPr lang="en-IN" dirty="0" err="1"/>
              <a:t>ventriculotomy</a:t>
            </a:r>
            <a:endParaRPr lang="en-IN" dirty="0"/>
          </a:p>
          <a:p>
            <a:r>
              <a:rPr lang="en-IN" dirty="0"/>
              <a:t>Often the VSD can be closed via the right atrium and the RVOT obstruction by means of a simple pulmonary </a:t>
            </a:r>
            <a:r>
              <a:rPr lang="en-IN" dirty="0" err="1"/>
              <a:t>valvotomy</a:t>
            </a:r>
            <a:r>
              <a:rPr lang="en-IN" dirty="0"/>
              <a:t> with limited or no </a:t>
            </a:r>
            <a:r>
              <a:rPr lang="en-IN" dirty="0" err="1"/>
              <a:t>transannular</a:t>
            </a:r>
            <a:r>
              <a:rPr lang="en-IN" dirty="0"/>
              <a:t> incision. This is referred to as a </a:t>
            </a:r>
            <a:r>
              <a:rPr lang="en-IN" dirty="0" err="1"/>
              <a:t>transatrial</a:t>
            </a:r>
            <a:r>
              <a:rPr lang="en-IN" dirty="0"/>
              <a:t> repair </a:t>
            </a:r>
          </a:p>
          <a:p>
            <a:r>
              <a:rPr lang="en-IN" dirty="0"/>
              <a:t> An anomalous left anterior descending coronary artery arising from the right coronary artery may cross the infundibulum of the right ventricle</a:t>
            </a:r>
          </a:p>
          <a:p>
            <a:r>
              <a:rPr lang="en-IN" dirty="0"/>
              <a:t> A right ventricular incision should be not be performed in these patients to prevent injury to the coronary artery</a:t>
            </a:r>
          </a:p>
          <a:p>
            <a:r>
              <a:rPr lang="en-IN" dirty="0"/>
              <a:t> In this scenario a right ventricle–to-PA conduit may be required to relieve RVOT obstruction</a:t>
            </a: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74</a:t>
            </a:fld>
            <a:endParaRPr lang="en-IN"/>
          </a:p>
        </p:txBody>
      </p:sp>
    </p:spTree>
    <p:extLst>
      <p:ext uri="{BB962C8B-B14F-4D97-AF65-F5344CB8AC3E}">
        <p14:creationId xmlns:p14="http://schemas.microsoft.com/office/powerpoint/2010/main" val="63666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TOF with pulmonary atresia (which some classify together with pulmonary atresia with VSD) can range from simple atresia of the valve to complete absence of the pulmonary arteries, with pulmonary blood flow via </a:t>
            </a:r>
            <a:r>
              <a:rPr lang="en-IN" dirty="0" err="1"/>
              <a:t>aortopulmonary</a:t>
            </a:r>
            <a:r>
              <a:rPr lang="en-IN" dirty="0"/>
              <a:t> collateral vessels</a:t>
            </a:r>
          </a:p>
          <a:p>
            <a:r>
              <a:rPr lang="en-IN" dirty="0"/>
              <a:t> These collaterals provide a spectrum of blood supply to the lungs that ranges from direct connections to the PAs, to supply at the arteriolar or capillary level, to the formation of a discrete and separate blood supply to the lungs without communication with the Pas</a:t>
            </a:r>
          </a:p>
          <a:p>
            <a:r>
              <a:rPr lang="en-IN" dirty="0"/>
              <a:t> Those infants with simple valve atresia have few collateral vessels and are ductal dependent; they present with severe cyanosis when the PDA closes</a:t>
            </a:r>
          </a:p>
          <a:p>
            <a:r>
              <a:rPr lang="en-IN" dirty="0"/>
              <a:t>Patients with substantial collateral vessels can be relatively free of symptoms</a:t>
            </a:r>
          </a:p>
          <a:p>
            <a:r>
              <a:rPr lang="en-IN" dirty="0"/>
              <a:t>These patients may develop signs of congestive heart failure, with increasing collateral flow, or over time may develop pulmonary hypertension from pulmonary blood supply at arterial pressures</a:t>
            </a:r>
          </a:p>
          <a:p>
            <a:r>
              <a:rPr lang="en-IN" dirty="0"/>
              <a:t>The goal of surgical repair of TOF with pulmonary atresia is to re-establish continuity between the right heart and the PAs, which is essential for PA and alveolar development</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76</a:t>
            </a:fld>
            <a:endParaRPr lang="en-IN"/>
          </a:p>
        </p:txBody>
      </p:sp>
    </p:spTree>
    <p:extLst>
      <p:ext uri="{BB962C8B-B14F-4D97-AF65-F5344CB8AC3E}">
        <p14:creationId xmlns:p14="http://schemas.microsoft.com/office/powerpoint/2010/main" val="1307349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result is a single vessel arising from the heart, which supplies the systemic, pulmonary, and coronary blood flow, with at least one PA arising from this truncal artery</a:t>
            </a:r>
          </a:p>
          <a:p>
            <a:r>
              <a:rPr lang="en-IN" dirty="0"/>
              <a:t> There is a single truncal valve, which may have a variable number of leaflets that may be stenotic or </a:t>
            </a:r>
            <a:r>
              <a:rPr lang="en-IN" dirty="0" err="1"/>
              <a:t>regurgitant</a:t>
            </a:r>
            <a:endParaRPr lang="en-IN" dirty="0"/>
          </a:p>
          <a:p>
            <a:r>
              <a:rPr lang="en-IN" dirty="0"/>
              <a:t> In more than 80% of the patients, a large VSD is also present</a:t>
            </a:r>
          </a:p>
          <a:p>
            <a:r>
              <a:rPr lang="en-IN" dirty="0"/>
              <a:t>Neonates with truncus arteriosus are generally asymptomatic while PA pressures remain elevated</a:t>
            </a:r>
          </a:p>
          <a:p>
            <a:r>
              <a:rPr lang="en-IN" dirty="0"/>
              <a:t> Because both the pulmonary and the systemic blood flow arise from a single ventricular outlet however, patients tend to develop excessive pulmonary blood flow and congestive heart failure as PA pressures decrease in the 1st weeks of life</a:t>
            </a:r>
          </a:p>
          <a:p>
            <a:r>
              <a:rPr lang="en-IN" dirty="0"/>
              <a:t>The increased pulmonary blood flow can cause pulmonary hypertension if not addressed in the first 3–6 months of life</a:t>
            </a:r>
          </a:p>
          <a:p>
            <a:r>
              <a:rPr lang="en-IN" dirty="0"/>
              <a:t> Patients may occasionally develop retrograde flow in the abdominal aorta during diastole, causing steal phenomenon from the abdominal viscera</a:t>
            </a: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77</a:t>
            </a:fld>
            <a:endParaRPr lang="en-IN"/>
          </a:p>
        </p:txBody>
      </p:sp>
    </p:spTree>
    <p:extLst>
      <p:ext uri="{BB962C8B-B14F-4D97-AF65-F5344CB8AC3E}">
        <p14:creationId xmlns:p14="http://schemas.microsoft.com/office/powerpoint/2010/main" val="2424722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Initially palliated with PA banding to limit pulmonary blood flow and prevent </a:t>
            </a:r>
            <a:r>
              <a:rPr lang="en-IN" dirty="0" err="1"/>
              <a:t>pulmonaryhypertension</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r>
              <a:rPr lang="en-IN" dirty="0"/>
              <a:t>This technique which is very similar to the </a:t>
            </a:r>
            <a:r>
              <a:rPr lang="en-IN" dirty="0" err="1"/>
              <a:t>Rastelli</a:t>
            </a:r>
            <a:r>
              <a:rPr lang="en-IN" dirty="0"/>
              <a:t> procedure remains the predominant method of repair of truncus arteriosus with typical use of a </a:t>
            </a:r>
            <a:r>
              <a:rPr lang="en-IN" dirty="0" err="1"/>
              <a:t>valved</a:t>
            </a:r>
            <a:r>
              <a:rPr lang="en-IN" dirty="0"/>
              <a:t> aortic or pulmonary homograft</a:t>
            </a:r>
          </a:p>
          <a:p>
            <a:r>
              <a:rPr lang="en-IN" dirty="0"/>
              <a:t>Patients with abnormalities of the truncal valve may require repair or replacement of the valve</a:t>
            </a:r>
          </a:p>
          <a:p>
            <a:r>
              <a:rPr lang="en-IN" dirty="0"/>
              <a:t> Children with successful repair of truncus arteriosus will require repeat operation to replace the right ventricle–to-PA conduit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78</a:t>
            </a:fld>
            <a:endParaRPr lang="en-IN"/>
          </a:p>
        </p:txBody>
      </p:sp>
    </p:spTree>
    <p:extLst>
      <p:ext uri="{BB962C8B-B14F-4D97-AF65-F5344CB8AC3E}">
        <p14:creationId xmlns:p14="http://schemas.microsoft.com/office/powerpoint/2010/main" val="342578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does not require prosthetic material and offers the theoretical possibility for growth but requires extensive surgical dissection and sacrifices the subclavian artery</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16</a:t>
            </a:fld>
            <a:endParaRPr lang="en-IN"/>
          </a:p>
        </p:txBody>
      </p:sp>
    </p:spTree>
    <p:extLst>
      <p:ext uri="{BB962C8B-B14F-4D97-AF65-F5344CB8AC3E}">
        <p14:creationId xmlns:p14="http://schemas.microsoft.com/office/powerpoint/2010/main" val="2889248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ventricle where both the aorta and the pulmonary artery originate from the right ventricle and the only exit from the left ventricle is the ventricular septal defect</a:t>
            </a:r>
          </a:p>
          <a:p>
            <a:r>
              <a:rPr lang="en-IN" dirty="0"/>
              <a:t>This tunnel is created in such a way as to separate the LV to the aorta and the RV flow to the pulmonary artery</a:t>
            </a:r>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79</a:t>
            </a:fld>
            <a:endParaRPr lang="en-IN"/>
          </a:p>
        </p:txBody>
      </p:sp>
    </p:spTree>
    <p:extLst>
      <p:ext uri="{BB962C8B-B14F-4D97-AF65-F5344CB8AC3E}">
        <p14:creationId xmlns:p14="http://schemas.microsoft.com/office/powerpoint/2010/main" val="1004982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Cardiac transplantation is indicated for a broad range of clinical problems in children</a:t>
            </a:r>
          </a:p>
          <a:p>
            <a:r>
              <a:rPr lang="en-IN" dirty="0"/>
              <a:t> After this, cardiac transplantation became a common occurrence in patients with </a:t>
            </a:r>
            <a:r>
              <a:rPr lang="en-IN" dirty="0" err="1"/>
              <a:t>hypoplastic</a:t>
            </a:r>
            <a:r>
              <a:rPr lang="en-IN" dirty="0"/>
              <a:t> left heart syndrome</a:t>
            </a:r>
          </a:p>
          <a:p>
            <a:r>
              <a:rPr lang="en-IN" dirty="0"/>
              <a:t>However, as </a:t>
            </a:r>
            <a:r>
              <a:rPr lang="en-IN" dirty="0" err="1"/>
              <a:t>hypoplastic</a:t>
            </a:r>
            <a:r>
              <a:rPr lang="en-IN" dirty="0"/>
              <a:t> left heart syndrome surgery (Norwood procedure) has become more successful, cardiac transplantation in infants is now generally reserved for those patients who have more complex defects or in whom traditional repairs have failed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80</a:t>
            </a:fld>
            <a:endParaRPr lang="en-IN"/>
          </a:p>
        </p:txBody>
      </p:sp>
    </p:spTree>
    <p:extLst>
      <p:ext uri="{BB962C8B-B14F-4D97-AF65-F5344CB8AC3E}">
        <p14:creationId xmlns:p14="http://schemas.microsoft.com/office/powerpoint/2010/main" val="3731037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Current transplantation technique involves resection of the recipient heart, with a cuff of left atrium left behind at the insertion of the pulmonary veins. The great vessels are divided just above their respective valves. The right atrium can be partially resected, leaving behind the posterior wall with the superior and inferior vena </a:t>
            </a:r>
            <a:r>
              <a:rPr lang="en-IN" sz="1200" b="0" i="0" u="none" strike="noStrike" kern="1200" baseline="0" dirty="0" err="1">
                <a:solidFill>
                  <a:schemeClr val="tx1"/>
                </a:solidFill>
                <a:latin typeface="+mn-lt"/>
                <a:ea typeface="+mn-ea"/>
                <a:cs typeface="+mn-cs"/>
              </a:rPr>
              <a:t>cavae</a:t>
            </a:r>
            <a:r>
              <a:rPr lang="en-IN" sz="1200" b="0" i="0" u="none" strike="noStrike" kern="1200" baseline="0" dirty="0">
                <a:solidFill>
                  <a:schemeClr val="tx1"/>
                </a:solidFill>
                <a:latin typeface="+mn-lt"/>
                <a:ea typeface="+mn-ea"/>
                <a:cs typeface="+mn-cs"/>
              </a:rPr>
              <a:t>, or it can be resected entirely, dividing the superior and inferior vena </a:t>
            </a:r>
            <a:r>
              <a:rPr lang="en-IN" sz="1200" b="0" i="0" u="none" strike="noStrike" kern="1200" baseline="0" dirty="0" err="1">
                <a:solidFill>
                  <a:schemeClr val="tx1"/>
                </a:solidFill>
                <a:latin typeface="+mn-lt"/>
                <a:ea typeface="+mn-ea"/>
                <a:cs typeface="+mn-cs"/>
              </a:rPr>
              <a:t>cavae</a:t>
            </a:r>
            <a:r>
              <a:rPr lang="en-IN" sz="1200" b="0" i="0" u="none" strike="noStrike" kern="1200" baseline="0" dirty="0">
                <a:solidFill>
                  <a:schemeClr val="tx1"/>
                </a:solidFill>
                <a:latin typeface="+mn-lt"/>
                <a:ea typeface="+mn-ea"/>
                <a:cs typeface="+mn-cs"/>
              </a:rPr>
              <a:t> before their entry into the </a:t>
            </a:r>
            <a:r>
              <a:rPr lang="en-IN" sz="1200" b="0" i="0" u="none" strike="noStrike" kern="1200" baseline="0" dirty="0" err="1">
                <a:solidFill>
                  <a:schemeClr val="tx1"/>
                </a:solidFill>
                <a:latin typeface="+mn-lt"/>
                <a:ea typeface="+mn-ea"/>
                <a:cs typeface="+mn-cs"/>
              </a:rPr>
              <a:t>heartThe</a:t>
            </a:r>
            <a:r>
              <a:rPr lang="en-IN" sz="1200" b="0" i="0" u="none" strike="noStrike" kern="1200" baseline="0" dirty="0">
                <a:solidFill>
                  <a:schemeClr val="tx1"/>
                </a:solidFill>
                <a:latin typeface="+mn-lt"/>
                <a:ea typeface="+mn-ea"/>
                <a:cs typeface="+mn-cs"/>
              </a:rPr>
              <a:t> implantation process is simply a series of anastomoses</a:t>
            </a:r>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81</a:t>
            </a:fld>
            <a:endParaRPr lang="en-IN"/>
          </a:p>
        </p:txBody>
      </p:sp>
    </p:spTree>
    <p:extLst>
      <p:ext uri="{BB962C8B-B14F-4D97-AF65-F5344CB8AC3E}">
        <p14:creationId xmlns:p14="http://schemas.microsoft.com/office/powerpoint/2010/main" val="3146862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Infection is a notable cause of morbidity and mortality in </a:t>
            </a:r>
            <a:r>
              <a:rPr lang="en-IN" dirty="0" err="1"/>
              <a:t>pediatric</a:t>
            </a:r>
            <a:r>
              <a:rPr lang="en-IN" dirty="0"/>
              <a:t> patients after transplantation</a:t>
            </a:r>
          </a:p>
          <a:p>
            <a:r>
              <a:rPr lang="en-IN" dirty="0"/>
              <a:t> In the 1st month following transplantation, bacterial and fungal infection are most common, resulting in pulmonary and sternal wound infections </a:t>
            </a:r>
          </a:p>
          <a:p>
            <a:r>
              <a:rPr lang="en-IN" dirty="0"/>
              <a:t> Transplantation patients are particularly vulnerable to viral infections in the 6 months after surgery particularly cytomegalovirus and Epstein- Barr virus</a:t>
            </a:r>
          </a:p>
          <a:p>
            <a:r>
              <a:rPr lang="en-IN" dirty="0"/>
              <a:t>Both are associated with increased risk of organ rejection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Epstein-Barr virus infection increases the risk of </a:t>
            </a:r>
            <a:r>
              <a:rPr lang="en-IN" dirty="0" err="1"/>
              <a:t>posttransplantation</a:t>
            </a:r>
            <a:r>
              <a:rPr lang="en-IN" dirty="0"/>
              <a:t> lymphoproliferative disorder (PTLD</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PTLD includes a spectrum of disorders ranging from </a:t>
            </a:r>
            <a:r>
              <a:rPr lang="en-IN" dirty="0" err="1"/>
              <a:t>mononucleosistype</a:t>
            </a:r>
            <a:r>
              <a:rPr lang="en-IN" dirty="0"/>
              <a:t> illness to B-cell lymphoma, which are associated with Epstein-Barr virus infection after solid organ transplant. Because children are less likely than adults to have been exposed to Epstein- Barr virus prior to transplantation, they are at higher risk of primary Epstein-Barr virus infection after transplantation. Patients are particularly at risk for developing PTLD when the Epstein-Barr virus infection occurs within the first few months after transplantation. This primary infection could be the result of transmission from a seropositive donor to a seronegative recipient </a:t>
            </a:r>
          </a:p>
          <a:p>
            <a:r>
              <a:rPr lang="en-IN" dirty="0"/>
              <a:t> Chronic rejection is associated with the development of graft coronary artery disease which is the leading cause of death among late survivors of cardiac transplantation</a:t>
            </a:r>
          </a:p>
          <a:p>
            <a:r>
              <a:rPr lang="en-IN" dirty="0"/>
              <a:t>Graft coronary artery disease differs from typical atherosclerotic coronary artery disease in that it involves long segments of the coronary artery and is more difficult to treat with traditional angioplasty or bypass techniques </a:t>
            </a:r>
          </a:p>
          <a:p>
            <a:r>
              <a:rPr lang="en-IN" dirty="0"/>
              <a:t> In addition because the heart is </a:t>
            </a:r>
            <a:r>
              <a:rPr lang="en-IN" dirty="0" err="1"/>
              <a:t>denervated</a:t>
            </a:r>
            <a:r>
              <a:rPr lang="en-IN" dirty="0"/>
              <a:t> and patients may be completely asymptomatic routine coronary angiography is mandatory </a:t>
            </a:r>
          </a:p>
          <a:p>
            <a:r>
              <a:rPr lang="en-IN" dirty="0"/>
              <a:t> Evaluation of the coronary arteries with CT angiography has been promising in early investigations</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82</a:t>
            </a:fld>
            <a:endParaRPr lang="en-IN"/>
          </a:p>
        </p:txBody>
      </p:sp>
    </p:spTree>
    <p:extLst>
      <p:ext uri="{BB962C8B-B14F-4D97-AF65-F5344CB8AC3E}">
        <p14:creationId xmlns:p14="http://schemas.microsoft.com/office/powerpoint/2010/main" val="2382670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altLang="en-US" dirty="0">
                <a:latin typeface="Comic Sans MS" panose="030F0702030302020204" pitchFamily="66" charset="0"/>
              </a:rPr>
              <a:t>The treatmen</a:t>
            </a:r>
            <a:r>
              <a:rPr lang="en-IN" altLang="en-US" dirty="0">
                <a:latin typeface="Comic Sans MS" panose="030F0702030302020204" pitchFamily="66" charset="0"/>
              </a:rPr>
              <a:t>t</a:t>
            </a:r>
            <a:r>
              <a:rPr lang="en-IN" altLang="en-US" baseline="0" dirty="0">
                <a:latin typeface="Comic Sans MS" panose="030F0702030302020204" pitchFamily="66" charset="0"/>
              </a:rPr>
              <a:t> of complex </a:t>
            </a:r>
            <a:r>
              <a:rPr lang="en-IN" altLang="en-US" baseline="0" dirty="0" err="1">
                <a:latin typeface="Comic Sans MS" panose="030F0702030302020204" pitchFamily="66" charset="0"/>
              </a:rPr>
              <a:t>cchd</a:t>
            </a:r>
            <a:r>
              <a:rPr lang="th-TH" altLang="en-US" dirty="0">
                <a:latin typeface="Comic Sans MS" panose="030F0702030302020204" pitchFamily="66" charset="0"/>
              </a:rPr>
              <a:t>  need </a:t>
            </a:r>
            <a:r>
              <a:rPr lang="th-TH" altLang="en-US" dirty="0">
                <a:solidFill>
                  <a:srgbClr val="0099FF"/>
                </a:solidFill>
                <a:latin typeface="Comic Sans MS" panose="030F0702030302020204" pitchFamily="66" charset="0"/>
              </a:rPr>
              <a:t>a lot</a:t>
            </a:r>
            <a:r>
              <a:rPr lang="en-IN" altLang="en-US" dirty="0">
                <a:solidFill>
                  <a:srgbClr val="0099FF"/>
                </a:solidFill>
                <a:latin typeface="Comic Sans MS" panose="030F0702030302020204" pitchFamily="66" charset="0"/>
              </a:rPr>
              <a:t> of</a:t>
            </a:r>
            <a:r>
              <a:rPr lang="th-TH" altLang="en-US" dirty="0">
                <a:solidFill>
                  <a:srgbClr val="0099FF"/>
                </a:solidFill>
                <a:latin typeface="Comic Sans MS" panose="030F0702030302020204" pitchFamily="66" charset="0"/>
              </a:rPr>
              <a:t> effort</a:t>
            </a:r>
            <a:r>
              <a:rPr lang="th-TH" altLang="en-US" dirty="0">
                <a:latin typeface="Comic Sans MS" panose="030F0702030302020204" pitchFamily="66" charset="0"/>
              </a:rPr>
              <a:t>. Despite </a:t>
            </a:r>
            <a:r>
              <a:rPr lang="th-TH" altLang="en-US" dirty="0">
                <a:solidFill>
                  <a:srgbClr val="FFC000"/>
                </a:solidFill>
                <a:latin typeface="Comic Sans MS" panose="030F0702030302020204" pitchFamily="66" charset="0"/>
              </a:rPr>
              <a:t>good equipment</a:t>
            </a:r>
            <a:r>
              <a:rPr lang="th-TH" altLang="en-US" dirty="0">
                <a:latin typeface="Comic Sans MS" panose="030F0702030302020204" pitchFamily="66" charset="0"/>
              </a:rPr>
              <a:t>, it needs </a:t>
            </a:r>
            <a:r>
              <a:rPr lang="th-TH" altLang="en-US" dirty="0">
                <a:solidFill>
                  <a:srgbClr val="66FF33"/>
                </a:solidFill>
                <a:latin typeface="Comic Sans MS" panose="030F0702030302020204" pitchFamily="66" charset="0"/>
              </a:rPr>
              <a:t>very good team</a:t>
            </a:r>
            <a:r>
              <a:rPr lang="th-TH" altLang="en-US" dirty="0">
                <a:latin typeface="Comic Sans MS" panose="030F0702030302020204" pitchFamily="66" charset="0"/>
              </a:rPr>
              <a:t> include neonatal cardiologist, neonatal cardiac anesthetist, neonatal cardiac surgeon, well- trained scrub nurse, keen perfusionist, and keen ICU nurse.</a:t>
            </a:r>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83</a:t>
            </a:fld>
            <a:endParaRPr lang="en-IN"/>
          </a:p>
        </p:txBody>
      </p:sp>
    </p:spTree>
    <p:extLst>
      <p:ext uri="{BB962C8B-B14F-4D97-AF65-F5344CB8AC3E}">
        <p14:creationId xmlns:p14="http://schemas.microsoft.com/office/powerpoint/2010/main" val="8369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When classic shunts are performed, it is usually reported that they should be constructed on the side opposite to the aortic arch to avoid pulmonary artery kinking.</a:t>
            </a:r>
          </a:p>
          <a:p>
            <a:r>
              <a:rPr lang="en-IN" dirty="0"/>
              <a:t> Better understanding of the condition led to a revolution in the surgical technique for the Blalock-</a:t>
            </a:r>
            <a:r>
              <a:rPr lang="en-IN" dirty="0" err="1"/>
              <a:t>Taussig’s</a:t>
            </a:r>
            <a:r>
              <a:rPr lang="en-IN" dirty="0"/>
              <a:t> shunt: an interposed graft (prosthetic or human vascular) was used between the subclavian and pulmonary arteries [8]; this is called a modified Blalock-</a:t>
            </a:r>
            <a:r>
              <a:rPr lang="en-IN" dirty="0" err="1"/>
              <a:t>Taussig’s</a:t>
            </a:r>
            <a:r>
              <a:rPr lang="en-IN" dirty="0"/>
              <a:t> shunt (Fig. 2).</a:t>
            </a:r>
          </a:p>
        </p:txBody>
      </p:sp>
      <p:sp>
        <p:nvSpPr>
          <p:cNvPr id="4" name="Slide Number Placeholder 3"/>
          <p:cNvSpPr>
            <a:spLocks noGrp="1"/>
          </p:cNvSpPr>
          <p:nvPr>
            <p:ph type="sldNum" sz="quarter" idx="10"/>
          </p:nvPr>
        </p:nvSpPr>
        <p:spPr/>
        <p:txBody>
          <a:bodyPr/>
          <a:lstStyle/>
          <a:p>
            <a:fld id="{0938569D-EA1B-404E-9298-DDAF66386507}" type="slidenum">
              <a:rPr lang="en-IN" smtClean="0"/>
              <a:t>17</a:t>
            </a:fld>
            <a:endParaRPr lang="en-IN"/>
          </a:p>
        </p:txBody>
      </p:sp>
    </p:spTree>
    <p:extLst>
      <p:ext uri="{BB962C8B-B14F-4D97-AF65-F5344CB8AC3E}">
        <p14:creationId xmlns:p14="http://schemas.microsoft.com/office/powerpoint/2010/main" val="407418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modified BT shunt is currently used for palliation prior to complete repair of a lesion, as an adjunct to the repair of single-ventricle palliations, and in patients with inadequate pulmonary blood flow who are otherwise not amenable to primary complete repair</a:t>
            </a:r>
          </a:p>
        </p:txBody>
      </p:sp>
      <p:sp>
        <p:nvSpPr>
          <p:cNvPr id="4" name="Slide Number Placeholder 3"/>
          <p:cNvSpPr>
            <a:spLocks noGrp="1"/>
          </p:cNvSpPr>
          <p:nvPr>
            <p:ph type="sldNum" sz="quarter" idx="10"/>
          </p:nvPr>
        </p:nvSpPr>
        <p:spPr/>
        <p:txBody>
          <a:bodyPr/>
          <a:lstStyle/>
          <a:p>
            <a:fld id="{0938569D-EA1B-404E-9298-DDAF66386507}" type="slidenum">
              <a:rPr lang="en-IN" smtClean="0"/>
              <a:t>19</a:t>
            </a:fld>
            <a:endParaRPr lang="en-IN"/>
          </a:p>
        </p:txBody>
      </p:sp>
    </p:spTree>
    <p:extLst>
      <p:ext uri="{BB962C8B-B14F-4D97-AF65-F5344CB8AC3E}">
        <p14:creationId xmlns:p14="http://schemas.microsoft.com/office/powerpoint/2010/main" val="66311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is not uncommon and may be life threatening.</a:t>
            </a:r>
          </a:p>
          <a:p>
            <a:r>
              <a:rPr lang="en-IN" dirty="0"/>
              <a:t>Although usually a late complication(occurring months to years after</a:t>
            </a:r>
            <a:r>
              <a:rPr lang="en-IN" baseline="0" dirty="0"/>
              <a:t> </a:t>
            </a:r>
            <a:r>
              <a:rPr lang="en-IN" dirty="0"/>
              <a:t>shunt creation), thrombosis can occur</a:t>
            </a:r>
            <a:r>
              <a:rPr lang="en-IN" baseline="0" dirty="0"/>
              <a:t> </a:t>
            </a:r>
            <a:r>
              <a:rPr lang="en-IN" dirty="0"/>
              <a:t>in the early postoperative period as</a:t>
            </a:r>
            <a:r>
              <a:rPr lang="en-IN" baseline="0" dirty="0"/>
              <a:t> </a:t>
            </a:r>
            <a:r>
              <a:rPr lang="en-IN" dirty="0"/>
              <a:t>well. Diagnosis can often be made with</a:t>
            </a:r>
            <a:r>
              <a:rPr lang="en-IN" baseline="0" dirty="0"/>
              <a:t> </a:t>
            </a:r>
            <a:r>
              <a:rPr lang="en-IN" dirty="0"/>
              <a:t>the aid of echocardiography but can also</a:t>
            </a:r>
            <a:r>
              <a:rPr lang="en-IN" baseline="0" dirty="0"/>
              <a:t> </a:t>
            </a:r>
            <a:r>
              <a:rPr lang="en-IN" dirty="0"/>
              <a:t>be made with CT angiography and MR</a:t>
            </a:r>
            <a:r>
              <a:rPr lang="en-IN" baseline="0" dirty="0"/>
              <a:t> </a:t>
            </a:r>
            <a:r>
              <a:rPr lang="en-IN" dirty="0"/>
              <a:t>imaging</a:t>
            </a:r>
          </a:p>
          <a:p>
            <a:r>
              <a:rPr lang="en-IN" dirty="0"/>
              <a:t>A well-recognized, but also uncommon</a:t>
            </a:r>
            <a:r>
              <a:rPr lang="en-IN" baseline="0" dirty="0"/>
              <a:t> </a:t>
            </a:r>
            <a:r>
              <a:rPr lang="en-IN" dirty="0"/>
              <a:t>complication of the modified BT</a:t>
            </a:r>
            <a:r>
              <a:rPr lang="en-IN" baseline="0" dirty="0"/>
              <a:t> </a:t>
            </a:r>
            <a:r>
              <a:rPr lang="en-IN" dirty="0"/>
              <a:t>shunt is adjacent</a:t>
            </a:r>
            <a:r>
              <a:rPr lang="en-IN" baseline="0" dirty="0"/>
              <a:t> </a:t>
            </a:r>
            <a:r>
              <a:rPr lang="en-IN" dirty="0"/>
              <a:t>to the shunt. This is caused by </a:t>
            </a:r>
            <a:r>
              <a:rPr lang="en-IN" dirty="0" err="1"/>
              <a:t>seepageof</a:t>
            </a:r>
            <a:r>
              <a:rPr lang="en-IN" dirty="0"/>
              <a:t> fluid across the polytetrafluoroethylene</a:t>
            </a:r>
            <a:r>
              <a:rPr lang="en-IN" baseline="0" dirty="0"/>
              <a:t> </a:t>
            </a:r>
            <a:r>
              <a:rPr lang="en-IN" dirty="0"/>
              <a:t>graft. If large enough, the seroma</a:t>
            </a:r>
            <a:r>
              <a:rPr lang="en-IN" baseline="0" dirty="0"/>
              <a:t> </a:t>
            </a:r>
            <a:r>
              <a:rPr lang="en-IN" dirty="0"/>
              <a:t>can cause symptoms of airway compression</a:t>
            </a:r>
            <a:r>
              <a:rPr lang="en-IN" baseline="0" dirty="0"/>
              <a:t> </a:t>
            </a:r>
            <a:r>
              <a:rPr lang="en-IN" dirty="0"/>
              <a:t>or pericardial tamponade (15). The presence of a seroma is suggested by a</a:t>
            </a:r>
            <a:r>
              <a:rPr lang="en-IN" baseline="0" dirty="0"/>
              <a:t> </a:t>
            </a:r>
            <a:r>
              <a:rPr lang="en-IN" dirty="0"/>
              <a:t>mediastinal mass seen on chest radiographs,</a:t>
            </a:r>
            <a:r>
              <a:rPr lang="en-IN" baseline="0" dirty="0"/>
              <a:t> </a:t>
            </a:r>
            <a:r>
              <a:rPr lang="en-IN" dirty="0"/>
              <a:t>with the differential diagnosis</a:t>
            </a:r>
            <a:r>
              <a:rPr lang="en-IN" baseline="0" dirty="0"/>
              <a:t> </a:t>
            </a:r>
            <a:r>
              <a:rPr lang="en-IN" dirty="0"/>
              <a:t>including mediastinal hematoma. The</a:t>
            </a:r>
            <a:r>
              <a:rPr lang="en-IN" baseline="0" dirty="0"/>
              <a:t> </a:t>
            </a:r>
            <a:r>
              <a:rPr lang="en-IN" dirty="0"/>
              <a:t>diagnosis of a seroma, although usually</a:t>
            </a:r>
            <a:r>
              <a:rPr lang="en-IN" baseline="0" dirty="0"/>
              <a:t> </a:t>
            </a:r>
            <a:r>
              <a:rPr lang="en-IN" dirty="0"/>
              <a:t>made with the aid of echocardiography,</a:t>
            </a:r>
            <a:r>
              <a:rPr lang="en-IN" baseline="0" dirty="0"/>
              <a:t> </a:t>
            </a:r>
            <a:r>
              <a:rPr lang="en-IN" dirty="0"/>
              <a:t>can be made with the CT demonstration</a:t>
            </a:r>
            <a:r>
              <a:rPr lang="en-IN" baseline="0" dirty="0"/>
              <a:t> </a:t>
            </a:r>
            <a:r>
              <a:rPr lang="en-IN" dirty="0"/>
              <a:t>of a low</a:t>
            </a:r>
            <a:r>
              <a:rPr lang="en-IN" baseline="0" dirty="0"/>
              <a:t> </a:t>
            </a:r>
            <a:r>
              <a:rPr lang="en-IN" dirty="0"/>
              <a:t>attenuation cystic mass in the</a:t>
            </a:r>
            <a:r>
              <a:rPr lang="en-IN" baseline="0" dirty="0"/>
              <a:t> </a:t>
            </a:r>
            <a:r>
              <a:rPr lang="en-IN" dirty="0"/>
              <a:t>mediastinum (16). US-guided percutaneous</a:t>
            </a:r>
            <a:r>
              <a:rPr lang="en-IN" baseline="0" dirty="0"/>
              <a:t> </a:t>
            </a:r>
            <a:r>
              <a:rPr lang="en-IN" dirty="0"/>
              <a:t>drainage of these seromas has</a:t>
            </a:r>
            <a:r>
              <a:rPr lang="en-IN" baseline="0" dirty="0"/>
              <a:t> </a:t>
            </a:r>
            <a:r>
              <a:rPr lang="en-IN" dirty="0"/>
              <a:t>been described in symptomatic patients,</a:t>
            </a:r>
            <a:r>
              <a:rPr lang="en-IN" baseline="0" dirty="0"/>
              <a:t> </a:t>
            </a:r>
            <a:r>
              <a:rPr lang="en-IN" dirty="0"/>
              <a:t>eliminating the need for emergent</a:t>
            </a:r>
            <a:r>
              <a:rPr lang="en-IN" baseline="0" dirty="0"/>
              <a:t> </a:t>
            </a:r>
            <a:r>
              <a:rPr lang="en-IN" dirty="0"/>
              <a:t>surgical revision</a:t>
            </a:r>
          </a:p>
          <a:p>
            <a:endParaRPr lang="en-IN" dirty="0"/>
          </a:p>
          <a:p>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21</a:t>
            </a:fld>
            <a:endParaRPr lang="en-IN"/>
          </a:p>
        </p:txBody>
      </p:sp>
    </p:spTree>
    <p:extLst>
      <p:ext uri="{BB962C8B-B14F-4D97-AF65-F5344CB8AC3E}">
        <p14:creationId xmlns:p14="http://schemas.microsoft.com/office/powerpoint/2010/main" val="74576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The internal mammary artery is used to create</a:t>
            </a:r>
          </a:p>
          <a:p>
            <a:r>
              <a:rPr lang="en-IN" sz="1200" b="0" i="0" u="none" strike="noStrike" kern="1200" baseline="0" dirty="0">
                <a:solidFill>
                  <a:schemeClr val="tx1"/>
                </a:solidFill>
                <a:latin typeface="+mn-lt"/>
                <a:ea typeface="+mn-ea"/>
                <a:cs typeface="+mn-cs"/>
              </a:rPr>
              <a:t>a systemic-to-pulmonary artery shunt after failure of</a:t>
            </a:r>
          </a:p>
          <a:p>
            <a:r>
              <a:rPr lang="en-IN" sz="1200" b="0" i="0" u="none" strike="noStrike" kern="1200" baseline="0" dirty="0">
                <a:solidFill>
                  <a:schemeClr val="tx1"/>
                </a:solidFill>
                <a:latin typeface="+mn-lt"/>
                <a:ea typeface="+mn-ea"/>
                <a:cs typeface="+mn-cs"/>
              </a:rPr>
              <a:t>a previous Blalock-</a:t>
            </a:r>
            <a:r>
              <a:rPr lang="en-IN" sz="1200" b="0" i="0" u="none" strike="noStrike" kern="1200" baseline="0" dirty="0" err="1">
                <a:solidFill>
                  <a:schemeClr val="tx1"/>
                </a:solidFill>
                <a:latin typeface="+mn-lt"/>
                <a:ea typeface="+mn-ea"/>
                <a:cs typeface="+mn-cs"/>
              </a:rPr>
              <a:t>Taussig’s</a:t>
            </a:r>
            <a:r>
              <a:rPr lang="en-IN" sz="1200" b="0" i="0" u="none" strike="noStrike" kern="1200" baseline="0" dirty="0">
                <a:solidFill>
                  <a:schemeClr val="tx1"/>
                </a:solidFill>
                <a:latin typeface="+mn-lt"/>
                <a:ea typeface="+mn-ea"/>
                <a:cs typeface="+mn-cs"/>
              </a:rPr>
              <a:t> shunt; this offers the advantage</a:t>
            </a:r>
          </a:p>
          <a:p>
            <a:r>
              <a:rPr lang="en-IN" sz="1200" b="0" i="0" u="none" strike="noStrike" kern="1200" baseline="0" dirty="0">
                <a:solidFill>
                  <a:schemeClr val="tx1"/>
                </a:solidFill>
                <a:latin typeface="+mn-lt"/>
                <a:ea typeface="+mn-ea"/>
                <a:cs typeface="+mn-cs"/>
              </a:rPr>
              <a:t>of growth and flow adaptation, eliminates the risk of</a:t>
            </a:r>
          </a:p>
          <a:p>
            <a:r>
              <a:rPr lang="en-IN" sz="1200" b="0" i="0" u="none" strike="noStrike" kern="1200" baseline="0" dirty="0">
                <a:solidFill>
                  <a:schemeClr val="tx1"/>
                </a:solidFill>
                <a:latin typeface="+mn-lt"/>
                <a:ea typeface="+mn-ea"/>
                <a:cs typeface="+mn-cs"/>
              </a:rPr>
              <a:t>prosthetic graft infection and does not affect blood flow</a:t>
            </a:r>
          </a:p>
          <a:p>
            <a:r>
              <a:rPr lang="en-IN" sz="1200" b="0" i="0" u="none" strike="noStrike" kern="1200" baseline="0" dirty="0">
                <a:solidFill>
                  <a:schemeClr val="tx1"/>
                </a:solidFill>
                <a:latin typeface="+mn-lt"/>
                <a:ea typeface="+mn-ea"/>
                <a:cs typeface="+mn-cs"/>
              </a:rPr>
              <a:t>to the arms [11]. The advantages of this technique are its</a:t>
            </a:r>
          </a:p>
          <a:p>
            <a:r>
              <a:rPr lang="en-IN" sz="1200" b="0" i="0" u="none" strike="noStrike" kern="1200" baseline="0" dirty="0">
                <a:solidFill>
                  <a:schemeClr val="tx1"/>
                </a:solidFill>
                <a:latin typeface="+mn-lt"/>
                <a:ea typeface="+mn-ea"/>
                <a:cs typeface="+mn-cs"/>
              </a:rPr>
              <a:t>applicability in small children with small peripheral vessels,</a:t>
            </a:r>
          </a:p>
          <a:p>
            <a:r>
              <a:rPr lang="en-IN" sz="1200" b="0" i="0" u="none" strike="noStrike" kern="1200" baseline="0" dirty="0">
                <a:solidFill>
                  <a:schemeClr val="tx1"/>
                </a:solidFill>
                <a:latin typeface="+mn-lt"/>
                <a:ea typeface="+mn-ea"/>
                <a:cs typeface="+mn-cs"/>
              </a:rPr>
              <a:t>prevention of distortion of pulmonary arteries, provision of</a:t>
            </a:r>
          </a:p>
          <a:p>
            <a:r>
              <a:rPr lang="en-IN" sz="1200" b="0" i="0" u="none" strike="noStrike" kern="1200" baseline="0" dirty="0">
                <a:solidFill>
                  <a:schemeClr val="tx1"/>
                </a:solidFill>
                <a:latin typeface="+mn-lt"/>
                <a:ea typeface="+mn-ea"/>
                <a:cs typeface="+mn-cs"/>
              </a:rPr>
              <a:t>equal pulmonary blood flow to both lungs, lower occlusion</a:t>
            </a:r>
          </a:p>
          <a:p>
            <a:r>
              <a:rPr lang="en-IN" sz="1200" b="0" i="0" u="none" strike="noStrike" kern="1200" baseline="0" dirty="0">
                <a:solidFill>
                  <a:schemeClr val="tx1"/>
                </a:solidFill>
                <a:latin typeface="+mn-lt"/>
                <a:ea typeface="+mn-ea"/>
                <a:cs typeface="+mn-cs"/>
              </a:rPr>
              <a:t>rate, avoidance of subclavian artery steal and ease of closure</a:t>
            </a:r>
          </a:p>
          <a:p>
            <a:r>
              <a:rPr lang="en-IN" sz="1200" b="0" i="0" u="none" strike="noStrike" kern="1200" baseline="0" dirty="0">
                <a:solidFill>
                  <a:schemeClr val="tx1"/>
                </a:solidFill>
                <a:latin typeface="+mn-lt"/>
                <a:ea typeface="+mn-ea"/>
                <a:cs typeface="+mn-cs"/>
              </a:rPr>
              <a:t>during corrective repair. The primary disadvantages are</a:t>
            </a:r>
          </a:p>
          <a:p>
            <a:r>
              <a:rPr lang="en-IN" sz="1200" b="0" i="0" u="none" strike="noStrike" kern="1200" baseline="0" dirty="0">
                <a:solidFill>
                  <a:schemeClr val="tx1"/>
                </a:solidFill>
                <a:latin typeface="+mn-lt"/>
                <a:ea typeface="+mn-ea"/>
                <a:cs typeface="+mn-cs"/>
              </a:rPr>
              <a:t>entry into the pericardium and inapplicability in patients</a:t>
            </a:r>
          </a:p>
          <a:p>
            <a:r>
              <a:rPr lang="en-IN" sz="1200" b="0" i="0" u="none" strike="noStrike" kern="1200" baseline="0" dirty="0">
                <a:solidFill>
                  <a:schemeClr val="tx1"/>
                </a:solidFill>
                <a:latin typeface="+mn-lt"/>
                <a:ea typeface="+mn-ea"/>
                <a:cs typeface="+mn-cs"/>
              </a:rPr>
              <a:t>without a patent ductus arteriosus or other source of pulmonary</a:t>
            </a:r>
          </a:p>
          <a:p>
            <a:r>
              <a:rPr lang="en-IN" sz="1200" b="0" i="0" u="none" strike="noStrike" kern="1200" baseline="0" dirty="0">
                <a:solidFill>
                  <a:schemeClr val="tx1"/>
                </a:solidFill>
                <a:latin typeface="+mn-lt"/>
                <a:ea typeface="+mn-ea"/>
                <a:cs typeface="+mn-cs"/>
              </a:rPr>
              <a:t>blood flow.</a:t>
            </a:r>
            <a:endParaRPr lang="en-IN" dirty="0"/>
          </a:p>
        </p:txBody>
      </p:sp>
      <p:sp>
        <p:nvSpPr>
          <p:cNvPr id="4" name="Slide Number Placeholder 3"/>
          <p:cNvSpPr>
            <a:spLocks noGrp="1"/>
          </p:cNvSpPr>
          <p:nvPr>
            <p:ph type="sldNum" sz="quarter" idx="10"/>
          </p:nvPr>
        </p:nvSpPr>
        <p:spPr/>
        <p:txBody>
          <a:bodyPr/>
          <a:lstStyle/>
          <a:p>
            <a:fld id="{0938569D-EA1B-404E-9298-DDAF66386507}" type="slidenum">
              <a:rPr lang="en-IN" smtClean="0"/>
              <a:t>22</a:t>
            </a:fld>
            <a:endParaRPr lang="en-IN"/>
          </a:p>
        </p:txBody>
      </p:sp>
    </p:spTree>
    <p:extLst>
      <p:ext uri="{BB962C8B-B14F-4D97-AF65-F5344CB8AC3E}">
        <p14:creationId xmlns:p14="http://schemas.microsoft.com/office/powerpoint/2010/main" val="59380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84030B-E099-475F-8738-EC587DF4A67E}" type="datetimeFigureOut">
              <a:rPr lang="en-IN" smtClean="0"/>
              <a:t>18-09-2016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428892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4030B-E099-475F-8738-EC587DF4A67E}" type="datetimeFigureOut">
              <a:rPr lang="en-IN" smtClean="0"/>
              <a:t>18-09-2016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107328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4030B-E099-475F-8738-EC587DF4A67E}" type="datetimeFigureOut">
              <a:rPr lang="en-IN" smtClean="0"/>
              <a:t>18-09-2016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55965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4030B-E099-475F-8738-EC587DF4A67E}" type="datetimeFigureOut">
              <a:rPr lang="en-IN" smtClean="0"/>
              <a:t>18-09-2016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392082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030B-E099-475F-8738-EC587DF4A67E}" type="datetimeFigureOut">
              <a:rPr lang="en-IN" smtClean="0"/>
              <a:t>18-09-2016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261679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84030B-E099-475F-8738-EC587DF4A67E}" type="datetimeFigureOut">
              <a:rPr lang="en-IN" smtClean="0"/>
              <a:t>18-09-2016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33362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84030B-E099-475F-8738-EC587DF4A67E}" type="datetimeFigureOut">
              <a:rPr lang="en-IN" smtClean="0"/>
              <a:t>18-09-2016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282210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84030B-E099-475F-8738-EC587DF4A67E}" type="datetimeFigureOut">
              <a:rPr lang="en-IN" smtClean="0"/>
              <a:t>18-09-2016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194187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030B-E099-475F-8738-EC587DF4A67E}" type="datetimeFigureOut">
              <a:rPr lang="en-IN" smtClean="0"/>
              <a:t>18-09-2016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341595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030B-E099-475F-8738-EC587DF4A67E}" type="datetimeFigureOut">
              <a:rPr lang="en-IN" smtClean="0"/>
              <a:t>18-09-2016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54241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030B-E099-475F-8738-EC587DF4A67E}" type="datetimeFigureOut">
              <a:rPr lang="en-IN" smtClean="0"/>
              <a:t>18-09-2016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7BF4837-BE92-4815-B3D1-DDF369C1C4B5}" type="slidenum">
              <a:rPr lang="en-IN" smtClean="0"/>
              <a:t>‹#›</a:t>
            </a:fld>
            <a:endParaRPr lang="en-IN"/>
          </a:p>
        </p:txBody>
      </p:sp>
    </p:spTree>
    <p:extLst>
      <p:ext uri="{BB962C8B-B14F-4D97-AF65-F5344CB8AC3E}">
        <p14:creationId xmlns:p14="http://schemas.microsoft.com/office/powerpoint/2010/main" val="190055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4030B-E099-475F-8738-EC587DF4A67E}" type="datetimeFigureOut">
              <a:rPr lang="en-IN" smtClean="0"/>
              <a:t>18-09-2016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F4837-BE92-4815-B3D1-DDF369C1C4B5}" type="slidenum">
              <a:rPr lang="en-IN" smtClean="0"/>
              <a:t>‹#›</a:t>
            </a:fld>
            <a:endParaRPr lang="en-IN"/>
          </a:p>
        </p:txBody>
      </p:sp>
    </p:spTree>
    <p:extLst>
      <p:ext uri="{BB962C8B-B14F-4D97-AF65-F5344CB8AC3E}">
        <p14:creationId xmlns:p14="http://schemas.microsoft.com/office/powerpoint/2010/main" val="363620054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2.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png"/><Relationship Id="rId4" Type="http://schemas.openxmlformats.org/officeDocument/2006/relationships/oleObject" Target="../embeddings/oleObject1.bin"/><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168232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pPr algn="just">
              <a:lnSpc>
                <a:spcPct val="150000"/>
              </a:lnSpc>
            </a:pPr>
            <a:r>
              <a:rPr lang="en-IN" dirty="0"/>
              <a:t>A median sternotomy is the approach used for the majority of corrective congenital cardiac surgical procedures</a:t>
            </a:r>
          </a:p>
          <a:p>
            <a:pPr algn="just">
              <a:lnSpc>
                <a:spcPct val="150000"/>
              </a:lnSpc>
            </a:pPr>
            <a:r>
              <a:rPr lang="en-IN" dirty="0"/>
              <a:t> In children</a:t>
            </a:r>
          </a:p>
          <a:p>
            <a:pPr marL="0" indent="0" algn="just">
              <a:lnSpc>
                <a:spcPct val="150000"/>
              </a:lnSpc>
              <a:buNone/>
            </a:pPr>
            <a:r>
              <a:rPr lang="en-IN" dirty="0"/>
              <a:t>                  - relatively pliable bones and ligaments</a:t>
            </a:r>
          </a:p>
          <a:p>
            <a:pPr marL="0" indent="0" algn="just">
              <a:lnSpc>
                <a:spcPct val="150000"/>
              </a:lnSpc>
              <a:buNone/>
            </a:pPr>
            <a:r>
              <a:rPr lang="en-IN" dirty="0"/>
              <a:t>                  - hence median sternotomy is associated with little</a:t>
            </a:r>
          </a:p>
          <a:p>
            <a:pPr marL="0" indent="0" algn="just">
              <a:lnSpc>
                <a:spcPct val="150000"/>
              </a:lnSpc>
              <a:buNone/>
            </a:pPr>
            <a:r>
              <a:rPr lang="en-IN" dirty="0"/>
              <a:t>                     postoperative pain or later deformity</a:t>
            </a:r>
          </a:p>
        </p:txBody>
      </p:sp>
    </p:spTree>
    <p:extLst>
      <p:ext uri="{BB962C8B-B14F-4D97-AF65-F5344CB8AC3E}">
        <p14:creationId xmlns:p14="http://schemas.microsoft.com/office/powerpoint/2010/main" val="303542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Palliative Surgery</a:t>
            </a:r>
            <a:endParaRPr lang="en-IN" dirty="0"/>
          </a:p>
        </p:txBody>
      </p:sp>
      <p:sp>
        <p:nvSpPr>
          <p:cNvPr id="3" name="Content Placeholder 2"/>
          <p:cNvSpPr>
            <a:spLocks noGrp="1"/>
          </p:cNvSpPr>
          <p:nvPr>
            <p:ph idx="1"/>
          </p:nvPr>
        </p:nvSpPr>
        <p:spPr/>
        <p:txBody>
          <a:bodyPr>
            <a:normAutofit fontScale="92500" lnSpcReduction="20000"/>
          </a:bodyPr>
          <a:lstStyle/>
          <a:p>
            <a:r>
              <a:rPr lang="en-US" altLang="ko-KR" sz="3200"/>
              <a:t>Systemic </a:t>
            </a:r>
            <a:r>
              <a:rPr lang="en-US" altLang="ko-KR" sz="3200">
                <a:latin typeface="Times New Roman" panose="02020603050405020304" pitchFamily="18" charset="0"/>
              </a:rPr>
              <a:t>–</a:t>
            </a:r>
            <a:r>
              <a:rPr lang="en-US" altLang="ko-KR" sz="3200"/>
              <a:t> pulmonary artery shunt</a:t>
            </a:r>
          </a:p>
          <a:p>
            <a:pPr>
              <a:buNone/>
            </a:pPr>
            <a:r>
              <a:rPr lang="en-US" altLang="ko-KR" sz="3200"/>
              <a:t>    </a:t>
            </a:r>
            <a:r>
              <a:rPr lang="en-US" altLang="ko-KR"/>
              <a:t>Blalock-Taussig shunt</a:t>
            </a:r>
          </a:p>
          <a:p>
            <a:pPr>
              <a:buNone/>
            </a:pPr>
            <a:r>
              <a:rPr lang="en-US" altLang="ko-KR"/>
              <a:t>    Unifocalization and shunt</a:t>
            </a:r>
          </a:p>
          <a:p>
            <a:pPr>
              <a:buNone/>
            </a:pPr>
            <a:r>
              <a:rPr lang="en-US" altLang="ko-KR"/>
              <a:t>    Cavopulmonary shunt (BCPS)</a:t>
            </a:r>
          </a:p>
          <a:p>
            <a:r>
              <a:rPr lang="en-US" altLang="ko-KR" sz="3200"/>
              <a:t>RVOT reconstruction</a:t>
            </a:r>
          </a:p>
          <a:p>
            <a:pPr>
              <a:buNone/>
            </a:pPr>
            <a:r>
              <a:rPr lang="en-US" altLang="ko-KR" sz="3200"/>
              <a:t>    </a:t>
            </a:r>
            <a:r>
              <a:rPr lang="en-US" altLang="ko-KR"/>
              <a:t>Valvotomy</a:t>
            </a:r>
          </a:p>
          <a:p>
            <a:pPr>
              <a:buNone/>
            </a:pPr>
            <a:r>
              <a:rPr lang="en-US" altLang="ko-KR"/>
              <a:t>    Patch widening</a:t>
            </a:r>
          </a:p>
          <a:p>
            <a:pPr>
              <a:buNone/>
            </a:pPr>
            <a:r>
              <a:rPr lang="en-US" altLang="ko-KR"/>
              <a:t>    Valved conduit</a:t>
            </a:r>
          </a:p>
          <a:p>
            <a:r>
              <a:rPr lang="en-US" altLang="ko-KR" sz="3200"/>
              <a:t>Pulmonary artery banding</a:t>
            </a:r>
          </a:p>
          <a:p>
            <a:r>
              <a:rPr lang="en-US" altLang="ko-KR" sz="3200"/>
              <a:t>Atrial septectomy</a:t>
            </a:r>
          </a:p>
        </p:txBody>
      </p:sp>
    </p:spTree>
    <p:extLst>
      <p:ext uri="{BB962C8B-B14F-4D97-AF65-F5344CB8AC3E}">
        <p14:creationId xmlns:p14="http://schemas.microsoft.com/office/powerpoint/2010/main" val="374556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515"/>
            <a:ext cx="10515600" cy="1077685"/>
          </a:xfrm>
        </p:spPr>
        <p:txBody>
          <a:bodyPr>
            <a:normAutofit fontScale="90000"/>
          </a:bodyPr>
          <a:lstStyle/>
          <a:p>
            <a:br>
              <a:rPr lang="en-IN" b="1" dirty="0"/>
            </a:br>
            <a:r>
              <a:rPr lang="en-IN" b="1" dirty="0"/>
              <a:t>Palliative procedures</a:t>
            </a:r>
            <a:br>
              <a:rPr lang="en-IN" b="1" dirty="0"/>
            </a:br>
            <a:endParaRPr lang="en-IN" dirty="0"/>
          </a:p>
        </p:txBody>
      </p:sp>
      <p:sp>
        <p:nvSpPr>
          <p:cNvPr id="3" name="Content Placeholder 2"/>
          <p:cNvSpPr>
            <a:spLocks noGrp="1"/>
          </p:cNvSpPr>
          <p:nvPr>
            <p:ph idx="1"/>
          </p:nvPr>
        </p:nvSpPr>
        <p:spPr>
          <a:xfrm>
            <a:off x="838200" y="1306286"/>
            <a:ext cx="10515600" cy="4870677"/>
          </a:xfrm>
        </p:spPr>
        <p:txBody>
          <a:bodyPr>
            <a:normAutofit fontScale="40000" lnSpcReduction="20000"/>
          </a:bodyPr>
          <a:lstStyle/>
          <a:p>
            <a:pPr marL="457200" lvl="1" indent="0">
              <a:lnSpc>
                <a:spcPct val="170000"/>
              </a:lnSpc>
              <a:buNone/>
            </a:pPr>
            <a:r>
              <a:rPr lang="en-IN" sz="6000" dirty="0"/>
              <a:t> </a:t>
            </a:r>
            <a:r>
              <a:rPr lang="en-IN" sz="6000" b="1" dirty="0"/>
              <a:t>systemic-to-pulmonary artery shunt</a:t>
            </a:r>
          </a:p>
          <a:p>
            <a:pPr lvl="1">
              <a:lnSpc>
                <a:spcPct val="170000"/>
              </a:lnSpc>
            </a:pPr>
            <a:r>
              <a:rPr lang="en-IN" sz="6000" dirty="0"/>
              <a:t>11 shunt procedures in total</a:t>
            </a:r>
          </a:p>
          <a:p>
            <a:pPr lvl="2">
              <a:lnSpc>
                <a:spcPct val="170000"/>
              </a:lnSpc>
            </a:pPr>
            <a:r>
              <a:rPr lang="en-IN" sz="6000" dirty="0"/>
              <a:t>Attributes of an ideal shunt </a:t>
            </a:r>
          </a:p>
          <a:p>
            <a:pPr lvl="3">
              <a:lnSpc>
                <a:spcPct val="170000"/>
              </a:lnSpc>
            </a:pPr>
            <a:r>
              <a:rPr lang="en-IN" sz="5800" dirty="0"/>
              <a:t>Technical simplicity</a:t>
            </a:r>
          </a:p>
          <a:p>
            <a:pPr lvl="3">
              <a:lnSpc>
                <a:spcPct val="170000"/>
              </a:lnSpc>
            </a:pPr>
            <a:r>
              <a:rPr lang="en-IN" sz="5800" dirty="0"/>
              <a:t>Good functionality</a:t>
            </a:r>
          </a:p>
          <a:p>
            <a:pPr lvl="3">
              <a:lnSpc>
                <a:spcPct val="170000"/>
              </a:lnSpc>
            </a:pPr>
            <a:r>
              <a:rPr lang="en-IN" sz="5800" dirty="0"/>
              <a:t>Good long-term patency</a:t>
            </a:r>
          </a:p>
          <a:p>
            <a:pPr lvl="3">
              <a:lnSpc>
                <a:spcPct val="170000"/>
              </a:lnSpc>
            </a:pPr>
            <a:r>
              <a:rPr lang="en-IN" sz="5800" dirty="0"/>
              <a:t> Easy takedown before repair </a:t>
            </a:r>
          </a:p>
          <a:p>
            <a:pPr lvl="3">
              <a:lnSpc>
                <a:spcPct val="170000"/>
              </a:lnSpc>
            </a:pPr>
            <a:r>
              <a:rPr lang="en-IN" sz="5800" dirty="0"/>
              <a:t>No residual shunt after closure</a:t>
            </a:r>
          </a:p>
          <a:p>
            <a:pPr marL="0" indent="0">
              <a:buNone/>
            </a:pPr>
            <a:endParaRPr lang="en-IN" dirty="0"/>
          </a:p>
        </p:txBody>
      </p:sp>
    </p:spTree>
    <p:extLst>
      <p:ext uri="{BB962C8B-B14F-4D97-AF65-F5344CB8AC3E}">
        <p14:creationId xmlns:p14="http://schemas.microsoft.com/office/powerpoint/2010/main" val="171885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Systemic</a:t>
            </a:r>
            <a:r>
              <a:rPr lang="en-US" altLang="ko-KR">
                <a:latin typeface="Times New Roman" panose="02020603050405020304" pitchFamily="18" charset="0"/>
              </a:rPr>
              <a:t>–</a:t>
            </a:r>
            <a:r>
              <a:rPr lang="en-US" altLang="ko-KR"/>
              <a:t>Pulmonary Artery Shunt</a:t>
            </a:r>
            <a:endParaRPr lang="en-IN"/>
          </a:p>
        </p:txBody>
      </p:sp>
      <p:sp>
        <p:nvSpPr>
          <p:cNvPr id="3" name="Content Placeholder 2"/>
          <p:cNvSpPr>
            <a:spLocks noGrp="1"/>
          </p:cNvSpPr>
          <p:nvPr>
            <p:ph idx="1"/>
          </p:nvPr>
        </p:nvSpPr>
        <p:spPr>
          <a:xfrm>
            <a:off x="838200" y="1834956"/>
            <a:ext cx="10515600" cy="4351338"/>
          </a:xfrm>
        </p:spPr>
        <p:txBody>
          <a:bodyPr/>
          <a:lstStyle/>
          <a:p>
            <a:pPr>
              <a:buNone/>
            </a:pPr>
            <a:endParaRPr lang="en-US" altLang="ko-KR" dirty="0"/>
          </a:p>
          <a:p>
            <a:pPr algn="just">
              <a:lnSpc>
                <a:spcPct val="150000"/>
              </a:lnSpc>
            </a:pPr>
            <a:r>
              <a:rPr lang="en-US" altLang="ko-KR" dirty="0"/>
              <a:t>Complex anomaly with-</a:t>
            </a:r>
          </a:p>
          <a:p>
            <a:pPr marL="0" indent="0" algn="just">
              <a:lnSpc>
                <a:spcPct val="150000"/>
              </a:lnSpc>
              <a:buNone/>
            </a:pPr>
            <a:r>
              <a:rPr lang="en-US" altLang="ko-KR" dirty="0"/>
              <a:t>               Severe cyanosis, </a:t>
            </a:r>
            <a:r>
              <a:rPr lang="en-US" altLang="ko-KR" dirty="0" err="1"/>
              <a:t>irritability,hypoxic</a:t>
            </a:r>
            <a:r>
              <a:rPr lang="en-US" altLang="ko-KR" dirty="0"/>
              <a:t> episode</a:t>
            </a:r>
          </a:p>
          <a:p>
            <a:pPr algn="just">
              <a:lnSpc>
                <a:spcPct val="150000"/>
              </a:lnSpc>
            </a:pPr>
            <a:r>
              <a:rPr lang="en-US" altLang="ko-KR" dirty="0"/>
              <a:t>Critically ill neonates or infants due to</a:t>
            </a:r>
          </a:p>
          <a:p>
            <a:pPr marL="0" indent="0" algn="just">
              <a:lnSpc>
                <a:spcPct val="150000"/>
              </a:lnSpc>
              <a:buNone/>
            </a:pPr>
            <a:r>
              <a:rPr lang="en-US" altLang="ko-KR" dirty="0"/>
              <a:t>              Decreased pulmonary flow</a:t>
            </a:r>
          </a:p>
          <a:p>
            <a:pPr algn="just">
              <a:lnSpc>
                <a:spcPct val="150000"/>
              </a:lnSpc>
            </a:pPr>
            <a:r>
              <a:rPr lang="en-US" altLang="ko-KR" dirty="0"/>
              <a:t>Facilitating growth of </a:t>
            </a:r>
            <a:r>
              <a:rPr lang="en-US" altLang="ko-KR" dirty="0" err="1"/>
              <a:t>hypoplastic</a:t>
            </a:r>
            <a:r>
              <a:rPr lang="en-US" altLang="ko-KR" dirty="0"/>
              <a:t> pulmonary artery</a:t>
            </a:r>
          </a:p>
        </p:txBody>
      </p:sp>
    </p:spTree>
    <p:extLst>
      <p:ext uri="{BB962C8B-B14F-4D97-AF65-F5344CB8AC3E}">
        <p14:creationId xmlns:p14="http://schemas.microsoft.com/office/powerpoint/2010/main" val="38862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Palliative Procedures</a:t>
            </a:r>
            <a:endParaRPr lang="en-IN" dirty="0"/>
          </a:p>
        </p:txBody>
      </p:sp>
      <p:sp>
        <p:nvSpPr>
          <p:cNvPr id="3" name="Content Placeholder 2"/>
          <p:cNvSpPr>
            <a:spLocks noGrp="1"/>
          </p:cNvSpPr>
          <p:nvPr>
            <p:ph idx="1"/>
          </p:nvPr>
        </p:nvSpPr>
        <p:spPr/>
        <p:txBody>
          <a:bodyPr>
            <a:normAutofit lnSpcReduction="10000"/>
          </a:bodyPr>
          <a:lstStyle/>
          <a:p>
            <a:pPr marL="0" indent="0">
              <a:buNone/>
            </a:pPr>
            <a:r>
              <a:rPr lang="en-IN" b="1" dirty="0"/>
              <a:t>Classic and Modified BT Shunts</a:t>
            </a:r>
          </a:p>
          <a:p>
            <a:pPr algn="just">
              <a:lnSpc>
                <a:spcPct val="150000"/>
              </a:lnSpc>
            </a:pPr>
            <a:r>
              <a:rPr lang="en-IN" dirty="0"/>
              <a:t>The original BT shunt was designed as a palliative procedure to increase pulmonary blood flow for the relief of cyanosis</a:t>
            </a:r>
          </a:p>
          <a:p>
            <a:pPr algn="just">
              <a:lnSpc>
                <a:spcPct val="150000"/>
              </a:lnSpc>
            </a:pPr>
            <a:r>
              <a:rPr lang="en-IN" dirty="0"/>
              <a:t>Described in May 1945, the BT shunt was developed by Alfred </a:t>
            </a:r>
            <a:r>
              <a:rPr lang="en-IN" dirty="0" err="1"/>
              <a:t>Blalock,a</a:t>
            </a:r>
            <a:r>
              <a:rPr lang="en-IN" dirty="0"/>
              <a:t> pioneer in general and cardiothoracic surgery, with support from </a:t>
            </a:r>
            <a:r>
              <a:rPr lang="en-IN" dirty="0" err="1"/>
              <a:t>pediatric</a:t>
            </a:r>
            <a:r>
              <a:rPr lang="en-IN" dirty="0"/>
              <a:t> cardiologist Helen B. </a:t>
            </a:r>
            <a:r>
              <a:rPr lang="en-IN" dirty="0" err="1"/>
              <a:t>Taussig</a:t>
            </a:r>
            <a:r>
              <a:rPr lang="en-IN" dirty="0"/>
              <a:t> and surgical technician Vivien Thomas</a:t>
            </a:r>
          </a:p>
        </p:txBody>
      </p:sp>
    </p:spTree>
    <p:extLst>
      <p:ext uri="{BB962C8B-B14F-4D97-AF65-F5344CB8AC3E}">
        <p14:creationId xmlns:p14="http://schemas.microsoft.com/office/powerpoint/2010/main" val="2951479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85737" y="365125"/>
            <a:ext cx="11820525" cy="6279515"/>
          </a:xfrm>
          <a:prstGeom prst="rect">
            <a:avLst/>
          </a:prstGeom>
        </p:spPr>
      </p:pic>
    </p:spTree>
    <p:extLst>
      <p:ext uri="{BB962C8B-B14F-4D97-AF65-F5344CB8AC3E}">
        <p14:creationId xmlns:p14="http://schemas.microsoft.com/office/powerpoint/2010/main" val="38400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Classic Blalock-Taussig’s shunt</a:t>
            </a:r>
            <a:endParaRPr lang="en-IN" b="1" dirty="0"/>
          </a:p>
        </p:txBody>
      </p:sp>
      <p:sp>
        <p:nvSpPr>
          <p:cNvPr id="3" name="Content Placeholder 2"/>
          <p:cNvSpPr>
            <a:spLocks noGrp="1"/>
          </p:cNvSpPr>
          <p:nvPr>
            <p:ph sz="half" idx="1"/>
          </p:nvPr>
        </p:nvSpPr>
        <p:spPr/>
        <p:txBody>
          <a:bodyPr>
            <a:normAutofit/>
          </a:bodyPr>
          <a:lstStyle/>
          <a:p>
            <a:pPr marL="0" indent="0">
              <a:buNone/>
            </a:pPr>
            <a:r>
              <a:rPr lang="en-IN" dirty="0"/>
              <a:t>Direct anastomosis between the </a:t>
            </a:r>
            <a:r>
              <a:rPr lang="en-IN" dirty="0" err="1"/>
              <a:t>transected</a:t>
            </a:r>
            <a:r>
              <a:rPr lang="en-IN" dirty="0"/>
              <a:t> subclavian artery (or the innominate artery) and the pulmonary artery</a:t>
            </a:r>
          </a:p>
        </p:txBody>
      </p:sp>
      <p:pic>
        <p:nvPicPr>
          <p:cNvPr id="5" name="Content Placeholder 4"/>
          <p:cNvPicPr>
            <a:picLocks noGrp="1" noChangeAspect="1"/>
          </p:cNvPicPr>
          <p:nvPr>
            <p:ph sz="half" idx="2"/>
          </p:nvPr>
        </p:nvPicPr>
        <p:blipFill>
          <a:blip r:embed="rId3"/>
          <a:stretch>
            <a:fillRect/>
          </a:stretch>
        </p:blipFill>
        <p:spPr>
          <a:xfrm>
            <a:off x="7198200" y="2930894"/>
            <a:ext cx="3129600" cy="2140800"/>
          </a:xfrm>
          <a:prstGeom prst="rect">
            <a:avLst/>
          </a:prstGeom>
        </p:spPr>
      </p:pic>
    </p:spTree>
    <p:extLst>
      <p:ext uri="{BB962C8B-B14F-4D97-AF65-F5344CB8AC3E}">
        <p14:creationId xmlns:p14="http://schemas.microsoft.com/office/powerpoint/2010/main" val="314559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5400" b="1" dirty="0">
                <a:solidFill>
                  <a:srgbClr val="7030A0"/>
                </a:solidFill>
              </a:rPr>
              <a:t>Disadvantages of classic shunts</a:t>
            </a:r>
          </a:p>
        </p:txBody>
      </p:sp>
      <p:sp>
        <p:nvSpPr>
          <p:cNvPr id="3" name="Content Placeholder 2"/>
          <p:cNvSpPr>
            <a:spLocks noGrp="1"/>
          </p:cNvSpPr>
          <p:nvPr>
            <p:ph idx="1"/>
          </p:nvPr>
        </p:nvSpPr>
        <p:spPr/>
        <p:txBody>
          <a:bodyPr>
            <a:normAutofit lnSpcReduction="10000"/>
          </a:bodyPr>
          <a:lstStyle/>
          <a:p>
            <a:pPr>
              <a:lnSpc>
                <a:spcPct val="100000"/>
              </a:lnSpc>
            </a:pPr>
            <a:r>
              <a:rPr lang="en-IN" sz="3600" dirty="0"/>
              <a:t>Long operative dissection time</a:t>
            </a:r>
          </a:p>
          <a:p>
            <a:pPr>
              <a:lnSpc>
                <a:spcPct val="100000"/>
              </a:lnSpc>
            </a:pPr>
            <a:r>
              <a:rPr lang="en-IN" sz="3600" dirty="0"/>
              <a:t>Phrenic nerve injury</a:t>
            </a:r>
          </a:p>
          <a:p>
            <a:pPr>
              <a:lnSpc>
                <a:spcPct val="100000"/>
              </a:lnSpc>
            </a:pPr>
            <a:r>
              <a:rPr lang="en-IN" sz="3600" dirty="0"/>
              <a:t>Technical difficulties during takedown and possible arm ischaemia </a:t>
            </a:r>
          </a:p>
          <a:p>
            <a:pPr>
              <a:lnSpc>
                <a:spcPct val="100000"/>
              </a:lnSpc>
            </a:pPr>
            <a:r>
              <a:rPr lang="en-IN" sz="3600" dirty="0"/>
              <a:t>Shunt  distortion </a:t>
            </a:r>
          </a:p>
          <a:p>
            <a:pPr lvl="1">
              <a:lnSpc>
                <a:spcPct val="100000"/>
              </a:lnSpc>
            </a:pPr>
            <a:r>
              <a:rPr lang="en-IN" sz="3600" dirty="0"/>
              <a:t>Explained by the failure of the anastomosis to grow </a:t>
            </a:r>
          </a:p>
          <a:p>
            <a:pPr lvl="1">
              <a:lnSpc>
                <a:spcPct val="100000"/>
              </a:lnSpc>
            </a:pPr>
            <a:r>
              <a:rPr lang="en-IN" sz="3600" dirty="0"/>
              <a:t>Effects of the scar tissue around the suture material</a:t>
            </a:r>
          </a:p>
        </p:txBody>
      </p:sp>
    </p:spTree>
    <p:extLst>
      <p:ext uri="{BB962C8B-B14F-4D97-AF65-F5344CB8AC3E}">
        <p14:creationId xmlns:p14="http://schemas.microsoft.com/office/powerpoint/2010/main" val="549406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Modified Blalock-</a:t>
            </a:r>
            <a:r>
              <a:rPr lang="en-IN" dirty="0" err="1"/>
              <a:t>Taussig’s</a:t>
            </a:r>
            <a:r>
              <a:rPr lang="en-IN" dirty="0"/>
              <a:t> shunt</a:t>
            </a:r>
          </a:p>
        </p:txBody>
      </p:sp>
      <p:sp>
        <p:nvSpPr>
          <p:cNvPr id="3" name="Content Placeholder 2"/>
          <p:cNvSpPr>
            <a:spLocks noGrp="1"/>
          </p:cNvSpPr>
          <p:nvPr>
            <p:ph sz="half" idx="1"/>
          </p:nvPr>
        </p:nvSpPr>
        <p:spPr/>
        <p:txBody>
          <a:bodyPr/>
          <a:lstStyle/>
          <a:p>
            <a:endParaRPr lang="en-IN" dirty="0"/>
          </a:p>
          <a:p>
            <a:r>
              <a:rPr lang="en-IN" dirty="0"/>
              <a:t>Involves interposing a prosthetic graft of polytetrafluoroethylene between the subclavian artery and ipsilateral right or left PA</a:t>
            </a:r>
          </a:p>
          <a:p>
            <a:endParaRPr lang="en-IN" dirty="0"/>
          </a:p>
        </p:txBody>
      </p:sp>
      <p:pic>
        <p:nvPicPr>
          <p:cNvPr id="6" name="Content Placeholder 3"/>
          <p:cNvPicPr>
            <a:picLocks noGrp="1" noChangeAspect="1"/>
          </p:cNvPicPr>
          <p:nvPr>
            <p:ph sz="half" idx="2"/>
          </p:nvPr>
        </p:nvPicPr>
        <p:blipFill>
          <a:blip r:embed="rId2"/>
          <a:stretch>
            <a:fillRect/>
          </a:stretch>
        </p:blipFill>
        <p:spPr>
          <a:xfrm>
            <a:off x="7966200" y="3012494"/>
            <a:ext cx="1593600" cy="1977600"/>
          </a:xfrm>
          <a:prstGeom prst="rect">
            <a:avLst/>
          </a:prstGeom>
        </p:spPr>
      </p:pic>
    </p:spTree>
    <p:extLst>
      <p:ext uri="{BB962C8B-B14F-4D97-AF65-F5344CB8AC3E}">
        <p14:creationId xmlns:p14="http://schemas.microsoft.com/office/powerpoint/2010/main" val="79554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IN" b="1" dirty="0"/>
            </a:br>
            <a:r>
              <a:rPr lang="en-IN" b="1" dirty="0"/>
              <a:t>Benefits of the modified BT shunt </a:t>
            </a:r>
            <a:br>
              <a:rPr lang="en-IN" b="1" dirty="0"/>
            </a:br>
            <a:endParaRPr lang="en-IN" dirty="0"/>
          </a:p>
        </p:txBody>
      </p:sp>
      <p:sp>
        <p:nvSpPr>
          <p:cNvPr id="3" name="Content Placeholder 2"/>
          <p:cNvSpPr>
            <a:spLocks noGrp="1"/>
          </p:cNvSpPr>
          <p:nvPr>
            <p:ph idx="1"/>
          </p:nvPr>
        </p:nvSpPr>
        <p:spPr/>
        <p:txBody>
          <a:bodyPr>
            <a:normAutofit lnSpcReduction="10000"/>
          </a:bodyPr>
          <a:lstStyle/>
          <a:p>
            <a:pPr algn="just">
              <a:lnSpc>
                <a:spcPct val="200000"/>
              </a:lnSpc>
            </a:pPr>
            <a:r>
              <a:rPr lang="en-IN" sz="3600" dirty="0"/>
              <a:t>Technical ease of the procedure</a:t>
            </a:r>
          </a:p>
          <a:p>
            <a:pPr lvl="1" algn="just">
              <a:lnSpc>
                <a:spcPct val="200000"/>
              </a:lnSpc>
            </a:pPr>
            <a:r>
              <a:rPr lang="en-IN" sz="2800" dirty="0"/>
              <a:t> Can be performed on either side of the aortic arch</a:t>
            </a:r>
          </a:p>
          <a:p>
            <a:pPr algn="just">
              <a:lnSpc>
                <a:spcPct val="200000"/>
              </a:lnSpc>
            </a:pPr>
            <a:r>
              <a:rPr lang="en-IN" sz="3600" dirty="0"/>
              <a:t> Wide anastomoses proximally and distally</a:t>
            </a:r>
          </a:p>
          <a:p>
            <a:pPr algn="just">
              <a:lnSpc>
                <a:spcPct val="200000"/>
              </a:lnSpc>
            </a:pPr>
            <a:r>
              <a:rPr lang="en-IN" sz="3600" dirty="0"/>
              <a:t>Preserved blood flow to the ipsilateral arm </a:t>
            </a:r>
          </a:p>
          <a:p>
            <a:pPr algn="just">
              <a:lnSpc>
                <a:spcPct val="150000"/>
              </a:lnSpc>
            </a:pPr>
            <a:endParaRPr lang="en-IN" dirty="0"/>
          </a:p>
        </p:txBody>
      </p:sp>
    </p:spTree>
    <p:extLst>
      <p:ext uri="{BB962C8B-B14F-4D97-AF65-F5344CB8AC3E}">
        <p14:creationId xmlns:p14="http://schemas.microsoft.com/office/powerpoint/2010/main" val="336000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a:p>
            <a:endParaRPr lang="en-IN" dirty="0"/>
          </a:p>
          <a:p>
            <a:r>
              <a:rPr lang="en-IN" dirty="0"/>
              <a:t>PRINCIPLES OF </a:t>
            </a:r>
          </a:p>
          <a:p>
            <a:pPr marL="0" indent="0">
              <a:buNone/>
            </a:pPr>
            <a:r>
              <a:rPr lang="en-IN" dirty="0"/>
              <a:t>                         SURGERY OF COMPLEX CYANOTIC </a:t>
            </a:r>
          </a:p>
          <a:p>
            <a:pPr marL="0" indent="0">
              <a:buNone/>
            </a:pPr>
            <a:r>
              <a:rPr lang="en-IN" dirty="0"/>
              <a:t>                                                   CONGENITAL HEART DISEASE</a:t>
            </a:r>
          </a:p>
          <a:p>
            <a:pPr marL="0" indent="0">
              <a:buNone/>
            </a:pPr>
            <a:endParaRPr lang="en-IN" dirty="0"/>
          </a:p>
          <a:p>
            <a:pPr marL="0" indent="0">
              <a:buNone/>
            </a:pPr>
            <a:r>
              <a:rPr lang="en-IN" dirty="0"/>
              <a:t>                                                                         </a:t>
            </a:r>
            <a:r>
              <a:rPr lang="en-IN" dirty="0" err="1"/>
              <a:t>Dr.Divya</a:t>
            </a:r>
            <a:r>
              <a:rPr lang="en-IN" dirty="0"/>
              <a:t> E M</a:t>
            </a:r>
          </a:p>
          <a:p>
            <a:endParaRPr lang="en-IN" dirty="0"/>
          </a:p>
          <a:p>
            <a:endParaRPr lang="en-IN" dirty="0"/>
          </a:p>
        </p:txBody>
      </p:sp>
    </p:spTree>
    <p:extLst>
      <p:ext uri="{BB962C8B-B14F-4D97-AF65-F5344CB8AC3E}">
        <p14:creationId xmlns:p14="http://schemas.microsoft.com/office/powerpoint/2010/main" val="144503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a:t>BDG shunt and atrial </a:t>
            </a:r>
            <a:r>
              <a:rPr lang="en-IN" sz="4000" dirty="0" err="1"/>
              <a:t>septectomy</a:t>
            </a:r>
            <a:r>
              <a:rPr lang="en-IN" sz="4000" dirty="0"/>
              <a:t> in TA with VSD</a:t>
            </a:r>
          </a:p>
        </p:txBody>
      </p:sp>
      <p:pic>
        <p:nvPicPr>
          <p:cNvPr id="4" name="Content Placeholder 3"/>
          <p:cNvPicPr>
            <a:picLocks noGrp="1" noChangeAspect="1"/>
          </p:cNvPicPr>
          <p:nvPr>
            <p:ph idx="1"/>
          </p:nvPr>
        </p:nvPicPr>
        <p:blipFill>
          <a:blip r:embed="rId2"/>
          <a:stretch>
            <a:fillRect/>
          </a:stretch>
        </p:blipFill>
        <p:spPr>
          <a:xfrm>
            <a:off x="3450771" y="1807029"/>
            <a:ext cx="5094516" cy="4800600"/>
          </a:xfrm>
          <a:prstGeom prst="rect">
            <a:avLst/>
          </a:prstGeom>
        </p:spPr>
      </p:pic>
    </p:spTree>
    <p:extLst>
      <p:ext uri="{BB962C8B-B14F-4D97-AF65-F5344CB8AC3E}">
        <p14:creationId xmlns:p14="http://schemas.microsoft.com/office/powerpoint/2010/main" val="304285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normAutofit/>
          </a:bodyPr>
          <a:lstStyle/>
          <a:p>
            <a:pPr algn="just">
              <a:lnSpc>
                <a:spcPct val="150000"/>
              </a:lnSpc>
            </a:pPr>
            <a:r>
              <a:rPr lang="en-IN" dirty="0"/>
              <a:t>Thrombosis of a modified BT shunt</a:t>
            </a:r>
          </a:p>
          <a:p>
            <a:pPr algn="just">
              <a:lnSpc>
                <a:spcPct val="150000"/>
              </a:lnSpc>
            </a:pPr>
            <a:r>
              <a:rPr lang="en-IN" dirty="0"/>
              <a:t> Subtotal occlusion or stenosis of a BT shunt</a:t>
            </a:r>
          </a:p>
          <a:p>
            <a:pPr lvl="1" algn="just">
              <a:lnSpc>
                <a:spcPct val="150000"/>
              </a:lnSpc>
            </a:pPr>
            <a:r>
              <a:rPr lang="en-IN" dirty="0"/>
              <a:t> Management </a:t>
            </a:r>
          </a:p>
          <a:p>
            <a:pPr lvl="2" algn="just">
              <a:lnSpc>
                <a:spcPct val="150000"/>
              </a:lnSpc>
            </a:pPr>
            <a:r>
              <a:rPr lang="en-IN" dirty="0"/>
              <a:t>  Shunt revision</a:t>
            </a:r>
          </a:p>
          <a:p>
            <a:pPr lvl="2" algn="just">
              <a:lnSpc>
                <a:spcPct val="150000"/>
              </a:lnSpc>
            </a:pPr>
            <a:r>
              <a:rPr lang="en-IN" dirty="0"/>
              <a:t> Balloon angioplasty and stent placement has been described</a:t>
            </a:r>
          </a:p>
          <a:p>
            <a:pPr algn="just">
              <a:lnSpc>
                <a:spcPct val="150000"/>
              </a:lnSpc>
            </a:pPr>
            <a:r>
              <a:rPr lang="en-IN" dirty="0"/>
              <a:t>Seroma</a:t>
            </a:r>
          </a:p>
          <a:p>
            <a:pPr lvl="1" algn="just">
              <a:lnSpc>
                <a:spcPct val="150000"/>
              </a:lnSpc>
            </a:pPr>
            <a:endParaRPr lang="en-IN" dirty="0"/>
          </a:p>
          <a:p>
            <a:pPr marL="457200" lvl="1" indent="0" algn="just">
              <a:lnSpc>
                <a:spcPct val="150000"/>
              </a:lnSpc>
              <a:buNone/>
            </a:pPr>
            <a:endParaRPr lang="en-IN" dirty="0"/>
          </a:p>
        </p:txBody>
      </p:sp>
    </p:spTree>
    <p:extLst>
      <p:ext uri="{BB962C8B-B14F-4D97-AF65-F5344CB8AC3E}">
        <p14:creationId xmlns:p14="http://schemas.microsoft.com/office/powerpoint/2010/main" val="41841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b="1" dirty="0"/>
              <a:t>Central shunt</a:t>
            </a:r>
            <a:endParaRPr lang="en-IN" dirty="0"/>
          </a:p>
        </p:txBody>
      </p:sp>
      <p:sp>
        <p:nvSpPr>
          <p:cNvPr id="8" name="Content Placeholder 7"/>
          <p:cNvSpPr>
            <a:spLocks noGrp="1"/>
          </p:cNvSpPr>
          <p:nvPr>
            <p:ph sz="half" idx="1"/>
          </p:nvPr>
        </p:nvSpPr>
        <p:spPr>
          <a:xfrm>
            <a:off x="509286" y="1446835"/>
            <a:ext cx="6984984" cy="5104436"/>
          </a:xfrm>
        </p:spPr>
        <p:txBody>
          <a:bodyPr>
            <a:normAutofit fontScale="92500"/>
          </a:bodyPr>
          <a:lstStyle/>
          <a:p>
            <a:pPr algn="just">
              <a:lnSpc>
                <a:spcPct val="150000"/>
              </a:lnSpc>
            </a:pPr>
            <a:r>
              <a:rPr lang="en-IN" dirty="0"/>
              <a:t>An anastomosis between the ascending aorta and the main pulmonary artery</a:t>
            </a:r>
          </a:p>
          <a:p>
            <a:pPr algn="just">
              <a:lnSpc>
                <a:spcPct val="150000"/>
              </a:lnSpc>
            </a:pPr>
            <a:r>
              <a:rPr lang="en-IN" dirty="0"/>
              <a:t>Made of prosthetic or other materials </a:t>
            </a:r>
          </a:p>
          <a:p>
            <a:pPr algn="just">
              <a:lnSpc>
                <a:spcPct val="150000"/>
              </a:lnSpc>
            </a:pPr>
            <a:r>
              <a:rPr lang="en-IN" dirty="0"/>
              <a:t>Also known as the </a:t>
            </a:r>
            <a:r>
              <a:rPr lang="en-IN" dirty="0" err="1"/>
              <a:t>Mee’s</a:t>
            </a:r>
            <a:r>
              <a:rPr lang="en-IN" dirty="0"/>
              <a:t> shunt </a:t>
            </a:r>
          </a:p>
          <a:p>
            <a:pPr algn="just">
              <a:lnSpc>
                <a:spcPct val="150000"/>
              </a:lnSpc>
            </a:pPr>
            <a:r>
              <a:rPr lang="en-IN" dirty="0"/>
              <a:t>The internal mammary artery is used to create a systemic-to-pulmonary artery shunt after failure of a previous Blalock-</a:t>
            </a:r>
            <a:r>
              <a:rPr lang="en-IN" dirty="0" err="1"/>
              <a:t>Taussig’s</a:t>
            </a:r>
            <a:r>
              <a:rPr lang="en-IN" dirty="0"/>
              <a:t> shunt</a:t>
            </a:r>
          </a:p>
        </p:txBody>
      </p:sp>
      <p:pic>
        <p:nvPicPr>
          <p:cNvPr id="10" name="Content Placeholder 9"/>
          <p:cNvPicPr>
            <a:picLocks noGrp="1" noChangeAspect="1"/>
          </p:cNvPicPr>
          <p:nvPr>
            <p:ph sz="half" idx="2"/>
          </p:nvPr>
        </p:nvPicPr>
        <p:blipFill>
          <a:blip r:embed="rId3"/>
          <a:stretch>
            <a:fillRect/>
          </a:stretch>
        </p:blipFill>
        <p:spPr>
          <a:xfrm>
            <a:off x="7274351" y="1246891"/>
            <a:ext cx="4697730" cy="4163695"/>
          </a:xfrm>
          <a:prstGeom prst="rect">
            <a:avLst/>
          </a:prstGeom>
        </p:spPr>
      </p:pic>
    </p:spTree>
    <p:extLst>
      <p:ext uri="{BB962C8B-B14F-4D97-AF65-F5344CB8AC3E}">
        <p14:creationId xmlns:p14="http://schemas.microsoft.com/office/powerpoint/2010/main" val="8040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IN" b="1" dirty="0"/>
            </a:br>
            <a:r>
              <a:rPr lang="en-IN" b="1" dirty="0"/>
              <a:t>Glenn shunt </a:t>
            </a:r>
            <a:r>
              <a:rPr lang="en-IN" dirty="0"/>
              <a:t>- </a:t>
            </a:r>
            <a:r>
              <a:rPr lang="en-IN" dirty="0" err="1"/>
              <a:t>cavopulmonary</a:t>
            </a:r>
            <a:r>
              <a:rPr lang="en-IN" dirty="0"/>
              <a:t> shunt </a:t>
            </a:r>
            <a:br>
              <a:rPr lang="en-IN" b="1" dirty="0"/>
            </a:br>
            <a:endParaRPr lang="en-IN" dirty="0"/>
          </a:p>
        </p:txBody>
      </p:sp>
      <p:sp>
        <p:nvSpPr>
          <p:cNvPr id="3" name="Content Placeholder 2"/>
          <p:cNvSpPr>
            <a:spLocks noGrp="1"/>
          </p:cNvSpPr>
          <p:nvPr>
            <p:ph sz="half" idx="1"/>
          </p:nvPr>
        </p:nvSpPr>
        <p:spPr/>
        <p:txBody>
          <a:bodyPr>
            <a:normAutofit/>
          </a:bodyPr>
          <a:lstStyle/>
          <a:p>
            <a:r>
              <a:rPr lang="en-IN" dirty="0"/>
              <a:t>First used clinically by </a:t>
            </a:r>
          </a:p>
          <a:p>
            <a:pPr marL="0" indent="0">
              <a:buNone/>
            </a:pPr>
            <a:r>
              <a:rPr lang="en-IN" dirty="0"/>
              <a:t>   William W.L. Glenn in 1958 </a:t>
            </a:r>
          </a:p>
        </p:txBody>
      </p:sp>
      <p:pic>
        <p:nvPicPr>
          <p:cNvPr id="5" name="Content Placeholder 4"/>
          <p:cNvPicPr>
            <a:picLocks noGrp="1" noChangeAspect="1"/>
          </p:cNvPicPr>
          <p:nvPr>
            <p:ph sz="half" idx="2"/>
          </p:nvPr>
        </p:nvPicPr>
        <p:blipFill>
          <a:blip r:embed="rId3"/>
          <a:stretch>
            <a:fillRect/>
          </a:stretch>
        </p:blipFill>
        <p:spPr>
          <a:xfrm>
            <a:off x="1383030" y="3074670"/>
            <a:ext cx="2708910" cy="3237230"/>
          </a:xfrm>
          <a:prstGeom prst="rect">
            <a:avLst/>
          </a:prstGeom>
        </p:spPr>
      </p:pic>
      <p:pic>
        <p:nvPicPr>
          <p:cNvPr id="6" name="Content Placeholder 3"/>
          <p:cNvPicPr>
            <a:picLocks noChangeAspect="1"/>
          </p:cNvPicPr>
          <p:nvPr/>
        </p:nvPicPr>
        <p:blipFill>
          <a:blip r:embed="rId4"/>
          <a:stretch>
            <a:fillRect/>
          </a:stretch>
        </p:blipFill>
        <p:spPr>
          <a:xfrm>
            <a:off x="6743700" y="1314450"/>
            <a:ext cx="4610100" cy="5143499"/>
          </a:xfrm>
          <a:prstGeom prst="rect">
            <a:avLst/>
          </a:prstGeom>
        </p:spPr>
      </p:pic>
    </p:spTree>
    <p:extLst>
      <p:ext uri="{BB962C8B-B14F-4D97-AF65-F5344CB8AC3E}">
        <p14:creationId xmlns:p14="http://schemas.microsoft.com/office/powerpoint/2010/main" val="3990783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BDG Shunt</a:t>
            </a:r>
            <a:endParaRPr lang="en-IN" dirty="0"/>
          </a:p>
        </p:txBody>
      </p:sp>
      <p:pic>
        <p:nvPicPr>
          <p:cNvPr id="5" name="Content Placeholder 4"/>
          <p:cNvPicPr>
            <a:picLocks noGrp="1" noChangeAspect="1"/>
          </p:cNvPicPr>
          <p:nvPr>
            <p:ph sz="half" idx="1"/>
          </p:nvPr>
        </p:nvPicPr>
        <p:blipFill>
          <a:blip r:embed="rId3"/>
          <a:stretch>
            <a:fillRect/>
          </a:stretch>
        </p:blipFill>
        <p:spPr>
          <a:xfrm>
            <a:off x="977361" y="1825625"/>
            <a:ext cx="4903277" cy="4351338"/>
          </a:xfrm>
          <a:prstGeom prst="rect">
            <a:avLst/>
          </a:prstGeom>
        </p:spPr>
      </p:pic>
      <p:sp>
        <p:nvSpPr>
          <p:cNvPr id="6" name="Content Placeholder 5"/>
          <p:cNvSpPr>
            <a:spLocks noGrp="1"/>
          </p:cNvSpPr>
          <p:nvPr>
            <p:ph sz="half" idx="2"/>
          </p:nvPr>
        </p:nvSpPr>
        <p:spPr/>
        <p:txBody>
          <a:bodyPr>
            <a:normAutofit/>
          </a:bodyPr>
          <a:lstStyle/>
          <a:p>
            <a:r>
              <a:rPr lang="en-IN" dirty="0"/>
              <a:t>Performed by connecting the superior vena cava to the right pulmonary and by dividing or tying up the pulmonary artery </a:t>
            </a:r>
          </a:p>
          <a:p>
            <a:endParaRPr lang="en-IN" dirty="0"/>
          </a:p>
          <a:p>
            <a:r>
              <a:rPr lang="en-IN" dirty="0"/>
              <a:t>Decreases volume load on the single ventricle while improving oxygen saturation</a:t>
            </a:r>
          </a:p>
          <a:p>
            <a:endParaRPr lang="en-IN" dirty="0"/>
          </a:p>
        </p:txBody>
      </p:sp>
    </p:spTree>
    <p:extLst>
      <p:ext uri="{BB962C8B-B14F-4D97-AF65-F5344CB8AC3E}">
        <p14:creationId xmlns:p14="http://schemas.microsoft.com/office/powerpoint/2010/main" val="396697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just">
              <a:lnSpc>
                <a:spcPct val="200000"/>
              </a:lnSpc>
            </a:pPr>
            <a:r>
              <a:rPr lang="en-IN" dirty="0"/>
              <a:t>Progressive cyanosis</a:t>
            </a:r>
          </a:p>
          <a:p>
            <a:pPr lvl="1" algn="just">
              <a:lnSpc>
                <a:spcPct val="200000"/>
              </a:lnSpc>
            </a:pPr>
            <a:r>
              <a:rPr lang="en-IN" dirty="0"/>
              <a:t>Due to the development of systemic venous collaterals that decompress the superior </a:t>
            </a:r>
            <a:r>
              <a:rPr lang="en-IN" dirty="0" err="1"/>
              <a:t>caval</a:t>
            </a:r>
            <a:r>
              <a:rPr lang="en-IN" dirty="0"/>
              <a:t> system into the inferior </a:t>
            </a:r>
            <a:r>
              <a:rPr lang="en-IN" dirty="0" err="1"/>
              <a:t>caval</a:t>
            </a:r>
            <a:r>
              <a:rPr lang="en-IN" dirty="0"/>
              <a:t> system</a:t>
            </a:r>
          </a:p>
          <a:p>
            <a:pPr lvl="1" algn="just">
              <a:lnSpc>
                <a:spcPct val="200000"/>
              </a:lnSpc>
            </a:pPr>
            <a:r>
              <a:rPr lang="en-IN" dirty="0"/>
              <a:t>Formation of a diffuse arteriovenous shunt not amenable to coil embolization</a:t>
            </a:r>
          </a:p>
          <a:p>
            <a:endParaRPr lang="en-IN" dirty="0"/>
          </a:p>
        </p:txBody>
      </p:sp>
    </p:spTree>
    <p:extLst>
      <p:ext uri="{BB962C8B-B14F-4D97-AF65-F5344CB8AC3E}">
        <p14:creationId xmlns:p14="http://schemas.microsoft.com/office/powerpoint/2010/main" val="105086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b="1"/>
              <a:t>Sano’s shunt</a:t>
            </a:r>
            <a:endParaRPr lang="en-IN" b="1" dirty="0"/>
          </a:p>
        </p:txBody>
      </p:sp>
      <p:sp>
        <p:nvSpPr>
          <p:cNvPr id="3" name="Content Placeholder 2"/>
          <p:cNvSpPr>
            <a:spLocks noGrp="1"/>
          </p:cNvSpPr>
          <p:nvPr>
            <p:ph sz="half" idx="1"/>
          </p:nvPr>
        </p:nvSpPr>
        <p:spPr/>
        <p:txBody>
          <a:bodyPr>
            <a:normAutofit/>
          </a:bodyPr>
          <a:lstStyle/>
          <a:p>
            <a:r>
              <a:rPr lang="en-IN" dirty="0"/>
              <a:t>Right ventricle to pulmonary artery conduit</a:t>
            </a:r>
          </a:p>
          <a:p>
            <a:r>
              <a:rPr lang="en-IN" dirty="0"/>
              <a:t> Referred to as the Sano modification of the Norwood procedure</a:t>
            </a:r>
          </a:p>
          <a:p>
            <a:r>
              <a:rPr lang="en-IN" dirty="0"/>
              <a:t>Allows blood to be pumped directly to the lungs</a:t>
            </a:r>
          </a:p>
          <a:p>
            <a:r>
              <a:rPr lang="en-IN" dirty="0"/>
              <a:t>Greater haemodynamic stability noted with Sano modification than with BT shunt</a:t>
            </a:r>
          </a:p>
        </p:txBody>
      </p:sp>
      <p:pic>
        <p:nvPicPr>
          <p:cNvPr id="6" name="Content Placeholder 5"/>
          <p:cNvPicPr>
            <a:picLocks noGrp="1" noChangeAspect="1"/>
          </p:cNvPicPr>
          <p:nvPr>
            <p:ph sz="half" idx="2"/>
          </p:nvPr>
        </p:nvPicPr>
        <p:blipFill>
          <a:blip r:embed="rId2"/>
          <a:stretch>
            <a:fillRect/>
          </a:stretch>
        </p:blipFill>
        <p:spPr>
          <a:xfrm>
            <a:off x="6172200" y="1916016"/>
            <a:ext cx="5181600" cy="4170556"/>
          </a:xfrm>
          <a:prstGeom prst="rect">
            <a:avLst/>
          </a:prstGeom>
        </p:spPr>
      </p:pic>
    </p:spTree>
    <p:extLst>
      <p:ext uri="{BB962C8B-B14F-4D97-AF65-F5344CB8AC3E}">
        <p14:creationId xmlns:p14="http://schemas.microsoft.com/office/powerpoint/2010/main" val="1477896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‘‘Wanna-be’’ Blalock-Taussig’s shunt</a:t>
            </a:r>
            <a:endParaRPr lang="en-IN"/>
          </a:p>
        </p:txBody>
      </p:sp>
      <p:sp>
        <p:nvSpPr>
          <p:cNvPr id="3" name="Content Placeholder 2"/>
          <p:cNvSpPr>
            <a:spLocks noGrp="1"/>
          </p:cNvSpPr>
          <p:nvPr>
            <p:ph idx="1"/>
          </p:nvPr>
        </p:nvSpPr>
        <p:spPr>
          <a:xfrm>
            <a:off x="173620" y="1273215"/>
            <a:ext cx="11748304" cy="5382228"/>
          </a:xfrm>
        </p:spPr>
        <p:txBody>
          <a:bodyPr>
            <a:normAutofit fontScale="85000" lnSpcReduction="20000"/>
          </a:bodyPr>
          <a:lstStyle/>
          <a:p>
            <a:endParaRPr lang="en-IN" b="1" dirty="0"/>
          </a:p>
          <a:p>
            <a:pPr>
              <a:lnSpc>
                <a:spcPct val="150000"/>
              </a:lnSpc>
            </a:pPr>
            <a:r>
              <a:rPr lang="en-IN" sz="3000" dirty="0"/>
              <a:t>Ruiz and Bailey  named ductus arteriosus stenting a ‘‘</a:t>
            </a:r>
            <a:r>
              <a:rPr lang="en-IN" sz="3000" dirty="0" err="1"/>
              <a:t>wanna</a:t>
            </a:r>
            <a:r>
              <a:rPr lang="en-IN" sz="3000" dirty="0"/>
              <a:t>-be’’ Blalock-</a:t>
            </a:r>
            <a:r>
              <a:rPr lang="en-IN" sz="3000" dirty="0" err="1"/>
              <a:t>Taussig’s</a:t>
            </a:r>
            <a:r>
              <a:rPr lang="en-IN" sz="3000" dirty="0"/>
              <a:t> shunt </a:t>
            </a:r>
          </a:p>
          <a:p>
            <a:pPr>
              <a:lnSpc>
                <a:spcPct val="150000"/>
              </a:lnSpc>
            </a:pPr>
            <a:r>
              <a:rPr lang="en-IN" sz="3000" dirty="0"/>
              <a:t>Ductus stenting in neonates and infants with duct-dependent cyanotic congenital heart disease </a:t>
            </a:r>
          </a:p>
          <a:p>
            <a:pPr>
              <a:lnSpc>
                <a:spcPct val="150000"/>
              </a:lnSpc>
            </a:pPr>
            <a:r>
              <a:rPr lang="en-IN" sz="3000" dirty="0"/>
              <a:t>Eliminated the need for palliative surgery</a:t>
            </a:r>
          </a:p>
          <a:p>
            <a:pPr>
              <a:lnSpc>
                <a:spcPct val="150000"/>
              </a:lnSpc>
            </a:pPr>
            <a:r>
              <a:rPr lang="en-IN" sz="3000" dirty="0"/>
              <a:t>No risk of serious complications or pulmonary artery distortion and stenosis </a:t>
            </a:r>
          </a:p>
          <a:p>
            <a:pPr>
              <a:lnSpc>
                <a:spcPct val="150000"/>
              </a:lnSpc>
            </a:pPr>
            <a:r>
              <a:rPr lang="en-IN" sz="3000" dirty="0"/>
              <a:t>Gains time for the child and the pulmonary arteries to grow</a:t>
            </a:r>
          </a:p>
          <a:p>
            <a:pPr>
              <a:lnSpc>
                <a:spcPct val="150000"/>
              </a:lnSpc>
            </a:pPr>
            <a:r>
              <a:rPr lang="en-IN" sz="3000" dirty="0"/>
              <a:t>Leaves  the operative field for definitive surgery untouched  </a:t>
            </a:r>
          </a:p>
        </p:txBody>
      </p:sp>
    </p:spTree>
    <p:extLst>
      <p:ext uri="{BB962C8B-B14F-4D97-AF65-F5344CB8AC3E}">
        <p14:creationId xmlns:p14="http://schemas.microsoft.com/office/powerpoint/2010/main" val="3376396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Other shunts</a:t>
            </a:r>
            <a:endParaRPr lang="en-IN" b="1" dirty="0"/>
          </a:p>
        </p:txBody>
      </p:sp>
      <p:sp>
        <p:nvSpPr>
          <p:cNvPr id="3" name="Content Placeholder 2"/>
          <p:cNvSpPr>
            <a:spLocks noGrp="1"/>
          </p:cNvSpPr>
          <p:nvPr>
            <p:ph sz="half" idx="1"/>
          </p:nvPr>
        </p:nvSpPr>
        <p:spPr/>
        <p:txBody>
          <a:bodyPr>
            <a:noAutofit/>
          </a:bodyPr>
          <a:lstStyle/>
          <a:p>
            <a:pPr>
              <a:lnSpc>
                <a:spcPct val="100000"/>
              </a:lnSpc>
            </a:pPr>
            <a:r>
              <a:rPr lang="en-IN" sz="2400" dirty="0"/>
              <a:t>The Potts’s (Potts-Smith-</a:t>
            </a:r>
            <a:r>
              <a:rPr lang="en-IN" sz="2400" dirty="0" err="1"/>
              <a:t>Gibon</a:t>
            </a:r>
            <a:r>
              <a:rPr lang="en-IN" sz="2400" dirty="0"/>
              <a:t>) shunt</a:t>
            </a:r>
          </a:p>
          <a:p>
            <a:pPr lvl="1">
              <a:lnSpc>
                <a:spcPct val="100000"/>
              </a:lnSpc>
            </a:pPr>
            <a:r>
              <a:rPr lang="en-IN" dirty="0"/>
              <a:t>Connection between the descending aorta and the left pulmonary artery </a:t>
            </a:r>
          </a:p>
          <a:p>
            <a:pPr>
              <a:lnSpc>
                <a:spcPct val="100000"/>
              </a:lnSpc>
            </a:pPr>
            <a:r>
              <a:rPr lang="en-IN" sz="2400" dirty="0"/>
              <a:t>The Waterston-Cooley’s shunt </a:t>
            </a:r>
          </a:p>
          <a:p>
            <a:pPr lvl="1">
              <a:lnSpc>
                <a:spcPct val="100000"/>
              </a:lnSpc>
            </a:pPr>
            <a:r>
              <a:rPr lang="en-IN" dirty="0"/>
              <a:t> Side-to-side anastomosis between the ascending aorta and the right pulmonary artery</a:t>
            </a:r>
          </a:p>
          <a:p>
            <a:pPr lvl="1">
              <a:lnSpc>
                <a:spcPct val="100000"/>
              </a:lnSpc>
            </a:pPr>
            <a:r>
              <a:rPr lang="en-IN" dirty="0"/>
              <a:t> </a:t>
            </a:r>
            <a:r>
              <a:rPr lang="en-IN" dirty="0" err="1"/>
              <a:t>Extrapericardial</a:t>
            </a:r>
            <a:r>
              <a:rPr lang="en-IN" dirty="0"/>
              <a:t> [Waterston] </a:t>
            </a:r>
          </a:p>
          <a:p>
            <a:pPr lvl="1">
              <a:lnSpc>
                <a:spcPct val="100000"/>
              </a:lnSpc>
            </a:pPr>
            <a:r>
              <a:rPr lang="en-IN" dirty="0"/>
              <a:t> </a:t>
            </a:r>
            <a:r>
              <a:rPr lang="en-IN" dirty="0" err="1"/>
              <a:t>Intrapericardial</a:t>
            </a:r>
            <a:r>
              <a:rPr lang="en-IN" dirty="0"/>
              <a:t> [Cooley]</a:t>
            </a:r>
          </a:p>
        </p:txBody>
      </p:sp>
      <p:pic>
        <p:nvPicPr>
          <p:cNvPr id="5" name="Content Placeholder 4"/>
          <p:cNvPicPr>
            <a:picLocks noGrp="1" noChangeAspect="1"/>
          </p:cNvPicPr>
          <p:nvPr>
            <p:ph sz="half" idx="2"/>
          </p:nvPr>
        </p:nvPicPr>
        <p:blipFill>
          <a:blip r:embed="rId3"/>
          <a:stretch>
            <a:fillRect/>
          </a:stretch>
        </p:blipFill>
        <p:spPr>
          <a:xfrm>
            <a:off x="5903088" y="682906"/>
            <a:ext cx="6146157" cy="5694743"/>
          </a:xfrm>
          <a:prstGeom prst="rect">
            <a:avLst/>
          </a:prstGeom>
        </p:spPr>
      </p:pic>
    </p:spTree>
    <p:extLst>
      <p:ext uri="{BB962C8B-B14F-4D97-AF65-F5344CB8AC3E}">
        <p14:creationId xmlns:p14="http://schemas.microsoft.com/office/powerpoint/2010/main" val="76321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047"/>
            <a:ext cx="10515600" cy="1423684"/>
          </a:xfrm>
        </p:spPr>
        <p:txBody>
          <a:bodyPr/>
          <a:lstStyle/>
          <a:p>
            <a:r>
              <a:rPr lang="en-IN" b="1" dirty="0"/>
              <a:t>Pulmonary artery banding</a:t>
            </a:r>
          </a:p>
        </p:txBody>
      </p:sp>
      <p:sp>
        <p:nvSpPr>
          <p:cNvPr id="3" name="Content Placeholder 2"/>
          <p:cNvSpPr>
            <a:spLocks noGrp="1"/>
          </p:cNvSpPr>
          <p:nvPr>
            <p:ph idx="1"/>
          </p:nvPr>
        </p:nvSpPr>
        <p:spPr>
          <a:xfrm>
            <a:off x="243067" y="1585731"/>
            <a:ext cx="11794603" cy="4591231"/>
          </a:xfrm>
        </p:spPr>
        <p:txBody>
          <a:bodyPr>
            <a:normAutofit/>
          </a:bodyPr>
          <a:lstStyle/>
          <a:p>
            <a:pPr algn="just">
              <a:lnSpc>
                <a:spcPct val="150000"/>
              </a:lnSpc>
            </a:pPr>
            <a:r>
              <a:rPr lang="en-IN" dirty="0"/>
              <a:t>First described by Muller and </a:t>
            </a:r>
            <a:r>
              <a:rPr lang="en-IN" dirty="0" err="1"/>
              <a:t>Dammann</a:t>
            </a:r>
            <a:r>
              <a:rPr lang="en-IN" dirty="0"/>
              <a:t> in 1951 </a:t>
            </a:r>
          </a:p>
          <a:p>
            <a:pPr algn="just">
              <a:lnSpc>
                <a:spcPct val="150000"/>
              </a:lnSpc>
            </a:pPr>
            <a:r>
              <a:rPr lang="en-IN" dirty="0"/>
              <a:t> ‘‘creation of pulmonary stenosis’’ in a 5-month-old infant with a large VSD and pulmonary </a:t>
            </a:r>
            <a:r>
              <a:rPr lang="en-IN" dirty="0" err="1"/>
              <a:t>overcirculation</a:t>
            </a:r>
            <a:endParaRPr lang="en-IN" dirty="0"/>
          </a:p>
          <a:p>
            <a:pPr algn="just">
              <a:lnSpc>
                <a:spcPct val="150000"/>
              </a:lnSpc>
            </a:pPr>
            <a:r>
              <a:rPr lang="en-IN" dirty="0"/>
              <a:t>Preferred method of palliation in CHD characterized by left-to-right shunting and pulmonary </a:t>
            </a:r>
            <a:r>
              <a:rPr lang="en-IN" dirty="0" err="1"/>
              <a:t>overcirculation</a:t>
            </a:r>
            <a:endParaRPr lang="en-IN" dirty="0"/>
          </a:p>
          <a:p>
            <a:pPr algn="just">
              <a:lnSpc>
                <a:spcPct val="150000"/>
              </a:lnSpc>
            </a:pPr>
            <a:r>
              <a:rPr lang="en-IN" dirty="0"/>
              <a:t>Indicated in TGA for rapid ventricular retraining </a:t>
            </a:r>
          </a:p>
        </p:txBody>
      </p:sp>
    </p:spTree>
    <p:extLst>
      <p:ext uri="{BB962C8B-B14F-4D97-AF65-F5344CB8AC3E}">
        <p14:creationId xmlns:p14="http://schemas.microsoft.com/office/powerpoint/2010/main" val="397630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Introduction </a:t>
            </a:r>
          </a:p>
        </p:txBody>
      </p:sp>
      <p:sp>
        <p:nvSpPr>
          <p:cNvPr id="3" name="Content Placeholder 2"/>
          <p:cNvSpPr>
            <a:spLocks noGrp="1"/>
          </p:cNvSpPr>
          <p:nvPr>
            <p:ph idx="1"/>
          </p:nvPr>
        </p:nvSpPr>
        <p:spPr/>
        <p:txBody>
          <a:bodyPr/>
          <a:lstStyle/>
          <a:p>
            <a:r>
              <a:rPr lang="en-IN" dirty="0"/>
              <a:t>Knowledge concerning congenital defects of the heart can be traced as far back as Aristotle in the fourth century BC</a:t>
            </a:r>
          </a:p>
          <a:p>
            <a:endParaRPr lang="en-IN" dirty="0"/>
          </a:p>
          <a:p>
            <a:r>
              <a:rPr lang="en-IN" dirty="0"/>
              <a:t>Paget, 1896 Surgery of the chest - “Surgery of the heart has probably reached the limits set by nature to all surgery: no new method and no new discovery can overcome the natural difficulties that attend a wound of the heart.”</a:t>
            </a:r>
          </a:p>
        </p:txBody>
      </p:sp>
    </p:spTree>
    <p:extLst>
      <p:ext uri="{BB962C8B-B14F-4D97-AF65-F5344CB8AC3E}">
        <p14:creationId xmlns:p14="http://schemas.microsoft.com/office/powerpoint/2010/main" val="3888345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Complications of PA banding</a:t>
            </a:r>
            <a:endParaRPr lang="en-IN" dirty="0"/>
          </a:p>
        </p:txBody>
      </p:sp>
      <p:sp>
        <p:nvSpPr>
          <p:cNvPr id="3" name="Content Placeholder 2"/>
          <p:cNvSpPr>
            <a:spLocks noGrp="1"/>
          </p:cNvSpPr>
          <p:nvPr>
            <p:ph idx="1"/>
          </p:nvPr>
        </p:nvSpPr>
        <p:spPr/>
        <p:txBody>
          <a:bodyPr>
            <a:normAutofit/>
          </a:bodyPr>
          <a:lstStyle/>
          <a:p>
            <a:pPr marL="0" indent="0">
              <a:buNone/>
            </a:pPr>
            <a:endParaRPr lang="en-IN" dirty="0"/>
          </a:p>
          <a:p>
            <a:r>
              <a:rPr lang="en-IN" dirty="0"/>
              <a:t>Dilatation of the proximal portion of the PA with resultant valve insufficiency</a:t>
            </a:r>
          </a:p>
          <a:p>
            <a:endParaRPr lang="en-IN" dirty="0"/>
          </a:p>
          <a:p>
            <a:r>
              <a:rPr lang="en-IN" dirty="0"/>
              <a:t>Pulmonary valve injury - If placed too close to the pulmonary valve</a:t>
            </a:r>
          </a:p>
          <a:p>
            <a:endParaRPr lang="en-IN" dirty="0"/>
          </a:p>
          <a:p>
            <a:r>
              <a:rPr lang="en-IN" dirty="0"/>
              <a:t>Compromised  blood flow  through the Pas</a:t>
            </a:r>
          </a:p>
          <a:p>
            <a:pPr marL="0" indent="0">
              <a:buNone/>
            </a:pPr>
            <a:r>
              <a:rPr lang="en-IN" dirty="0"/>
              <a:t>                        - If the band migrates distally- particularly the right PA</a:t>
            </a:r>
          </a:p>
        </p:txBody>
      </p:sp>
    </p:spTree>
    <p:extLst>
      <p:ext uri="{BB962C8B-B14F-4D97-AF65-F5344CB8AC3E}">
        <p14:creationId xmlns:p14="http://schemas.microsoft.com/office/powerpoint/2010/main" val="228555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Atrial septostomy</a:t>
            </a:r>
            <a:endParaRPr lang="en-IN"/>
          </a:p>
        </p:txBody>
      </p:sp>
      <p:sp>
        <p:nvSpPr>
          <p:cNvPr id="3" name="Content Placeholder 2"/>
          <p:cNvSpPr>
            <a:spLocks noGrp="1"/>
          </p:cNvSpPr>
          <p:nvPr>
            <p:ph sz="half" idx="1"/>
          </p:nvPr>
        </p:nvSpPr>
        <p:spPr/>
        <p:txBody>
          <a:bodyPr/>
          <a:lstStyle/>
          <a:p>
            <a:pPr algn="just">
              <a:lnSpc>
                <a:spcPct val="150000"/>
              </a:lnSpc>
            </a:pPr>
            <a:r>
              <a:rPr lang="en-IN" dirty="0"/>
              <a:t>Blalock-Hanlon operation</a:t>
            </a:r>
          </a:p>
          <a:p>
            <a:pPr lvl="1" algn="just">
              <a:lnSpc>
                <a:spcPct val="150000"/>
              </a:lnSpc>
            </a:pPr>
            <a:r>
              <a:rPr lang="en-IN" dirty="0"/>
              <a:t>Atrial </a:t>
            </a:r>
            <a:r>
              <a:rPr lang="en-IN" dirty="0" err="1"/>
              <a:t>septectomy</a:t>
            </a:r>
            <a:r>
              <a:rPr lang="en-IN" dirty="0"/>
              <a:t> without cardiopulmonary bypass</a:t>
            </a:r>
          </a:p>
          <a:p>
            <a:pPr algn="just">
              <a:lnSpc>
                <a:spcPct val="150000"/>
              </a:lnSpc>
            </a:pPr>
            <a:r>
              <a:rPr lang="en-IN" dirty="0" err="1"/>
              <a:t>Rashkind</a:t>
            </a:r>
            <a:r>
              <a:rPr lang="en-IN" dirty="0"/>
              <a:t> procedure</a:t>
            </a:r>
          </a:p>
          <a:p>
            <a:pPr lvl="1" algn="just">
              <a:lnSpc>
                <a:spcPct val="150000"/>
              </a:lnSpc>
            </a:pPr>
            <a:r>
              <a:rPr lang="en-IN" dirty="0"/>
              <a:t>Balloon catheter atrial </a:t>
            </a:r>
            <a:r>
              <a:rPr lang="en-IN" dirty="0" err="1"/>
              <a:t>septostomy</a:t>
            </a:r>
            <a:endParaRPr lang="en-IN" dirty="0"/>
          </a:p>
        </p:txBody>
      </p:sp>
      <p:pic>
        <p:nvPicPr>
          <p:cNvPr id="6" name="Content Placeholder 5"/>
          <p:cNvPicPr>
            <a:picLocks noGrp="1" noChangeAspect="1"/>
          </p:cNvPicPr>
          <p:nvPr>
            <p:ph sz="half" idx="2"/>
          </p:nvPr>
        </p:nvPicPr>
        <p:blipFill>
          <a:blip r:embed="rId2"/>
          <a:stretch>
            <a:fillRect/>
          </a:stretch>
        </p:blipFill>
        <p:spPr>
          <a:xfrm>
            <a:off x="6516547" y="365126"/>
            <a:ext cx="5000263" cy="6325042"/>
          </a:xfrm>
          <a:prstGeom prst="rect">
            <a:avLst/>
          </a:prstGeom>
        </p:spPr>
      </p:pic>
    </p:spTree>
    <p:extLst>
      <p:ext uri="{BB962C8B-B14F-4D97-AF65-F5344CB8AC3E}">
        <p14:creationId xmlns:p14="http://schemas.microsoft.com/office/powerpoint/2010/main" val="357893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02971"/>
          </a:xfrm>
        </p:spPr>
        <p:txBody>
          <a:bodyPr>
            <a:normAutofit fontScale="90000"/>
          </a:bodyPr>
          <a:lstStyle/>
          <a:p>
            <a:endParaRPr lang="en-IN" dirty="0"/>
          </a:p>
        </p:txBody>
      </p:sp>
      <p:pic>
        <p:nvPicPr>
          <p:cNvPr id="4" name="Picture 2" descr="D:\IGICH class cath and surg interventions in CHD\CHD Diagrams\TGA\bas.jpg"/>
          <p:cNvPicPr>
            <a:picLocks noGrp="1" noChangeAspect="1" noChangeArrowheads="1"/>
          </p:cNvPicPr>
          <p:nvPr>
            <p:ph idx="1"/>
          </p:nvPr>
        </p:nvPicPr>
        <p:blipFill>
          <a:blip r:embed="rId2"/>
          <a:srcRect/>
          <a:stretch>
            <a:fillRect/>
          </a:stretch>
        </p:blipFill>
        <p:spPr bwMode="auto">
          <a:xfrm>
            <a:off x="2377440" y="1219200"/>
            <a:ext cx="7156704" cy="5315711"/>
          </a:xfrm>
          <a:prstGeom prst="rect">
            <a:avLst/>
          </a:prstGeom>
          <a:noFill/>
        </p:spPr>
      </p:pic>
    </p:spTree>
    <p:extLst>
      <p:ext uri="{BB962C8B-B14F-4D97-AF65-F5344CB8AC3E}">
        <p14:creationId xmlns:p14="http://schemas.microsoft.com/office/powerpoint/2010/main" val="324820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Complex Repairs</a:t>
            </a:r>
            <a:br>
              <a:rPr lang="en-IN" b="1" dirty="0"/>
            </a:br>
            <a:endParaRPr lang="en-IN" dirty="0"/>
          </a:p>
        </p:txBody>
      </p:sp>
      <p:sp>
        <p:nvSpPr>
          <p:cNvPr id="3" name="Content Placeholder 2"/>
          <p:cNvSpPr>
            <a:spLocks noGrp="1"/>
          </p:cNvSpPr>
          <p:nvPr>
            <p:ph idx="1"/>
          </p:nvPr>
        </p:nvSpPr>
        <p:spPr/>
        <p:txBody>
          <a:bodyPr>
            <a:normAutofit/>
          </a:bodyPr>
          <a:lstStyle/>
          <a:p>
            <a:pPr marL="0" indent="0">
              <a:buNone/>
            </a:pPr>
            <a:r>
              <a:rPr lang="en-IN" b="1" dirty="0"/>
              <a:t>Fontan Operation: Total </a:t>
            </a:r>
            <a:r>
              <a:rPr lang="en-IN" b="1" dirty="0" err="1"/>
              <a:t>Cavopulmonary</a:t>
            </a:r>
            <a:r>
              <a:rPr lang="en-IN" b="1" dirty="0"/>
              <a:t> Connections</a:t>
            </a:r>
          </a:p>
          <a:p>
            <a:pPr>
              <a:lnSpc>
                <a:spcPct val="150000"/>
              </a:lnSpc>
            </a:pPr>
            <a:r>
              <a:rPr lang="en-IN" dirty="0"/>
              <a:t>First described by Fontan and </a:t>
            </a:r>
            <a:r>
              <a:rPr lang="en-IN" dirty="0" err="1"/>
              <a:t>Baudet</a:t>
            </a:r>
            <a:r>
              <a:rPr lang="en-IN" dirty="0"/>
              <a:t> in 1971 </a:t>
            </a:r>
          </a:p>
          <a:p>
            <a:pPr>
              <a:lnSpc>
                <a:spcPct val="150000"/>
              </a:lnSpc>
            </a:pPr>
            <a:r>
              <a:rPr lang="en-IN" dirty="0"/>
              <a:t>Initially for repair of tricuspid atresia</a:t>
            </a:r>
          </a:p>
          <a:p>
            <a:pPr>
              <a:lnSpc>
                <a:spcPct val="150000"/>
              </a:lnSpc>
            </a:pPr>
            <a:r>
              <a:rPr lang="en-IN" dirty="0"/>
              <a:t>Has been applied to all types of single ventricle anatomy</a:t>
            </a:r>
          </a:p>
          <a:p>
            <a:pPr marL="457200" lvl="1" indent="0">
              <a:lnSpc>
                <a:spcPct val="150000"/>
              </a:lnSpc>
              <a:buNone/>
            </a:pPr>
            <a:r>
              <a:rPr lang="en-IN" sz="1600" dirty="0"/>
              <a:t>Tricuspid atresia, single-ventricle syndromes (</a:t>
            </a:r>
            <a:r>
              <a:rPr lang="en-IN" sz="1600" dirty="0" err="1"/>
              <a:t>hypoplastic</a:t>
            </a:r>
            <a:r>
              <a:rPr lang="en-IN" sz="1600" dirty="0"/>
              <a:t> left heart </a:t>
            </a:r>
            <a:r>
              <a:rPr lang="en-IN" sz="1600" dirty="0" err="1"/>
              <a:t>syndrome,hypoplastic</a:t>
            </a:r>
            <a:r>
              <a:rPr lang="en-IN" sz="1600" dirty="0"/>
              <a:t> right ventricle with pulmonary atresia, and double-inlet ventricle),and </a:t>
            </a:r>
            <a:r>
              <a:rPr lang="en-IN" sz="1600" dirty="0" err="1"/>
              <a:t>heterotaxy</a:t>
            </a:r>
            <a:r>
              <a:rPr lang="en-IN" sz="1600" dirty="0"/>
              <a:t> syndromes</a:t>
            </a:r>
          </a:p>
        </p:txBody>
      </p:sp>
      <p:pic>
        <p:nvPicPr>
          <p:cNvPr id="4" name="Picture 3"/>
          <p:cNvPicPr>
            <a:picLocks noChangeAspect="1"/>
          </p:cNvPicPr>
          <p:nvPr/>
        </p:nvPicPr>
        <p:blipFill>
          <a:blip r:embed="rId3"/>
          <a:stretch>
            <a:fillRect/>
          </a:stretch>
        </p:blipFill>
        <p:spPr>
          <a:xfrm>
            <a:off x="9460992" y="2121408"/>
            <a:ext cx="2148840" cy="2389632"/>
          </a:xfrm>
          <a:prstGeom prst="rect">
            <a:avLst/>
          </a:prstGeom>
        </p:spPr>
      </p:pic>
    </p:spTree>
    <p:extLst>
      <p:ext uri="{BB962C8B-B14F-4D97-AF65-F5344CB8AC3E}">
        <p14:creationId xmlns:p14="http://schemas.microsoft.com/office/powerpoint/2010/main" val="1049494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Principle of the Fontan circulation</a:t>
            </a:r>
          </a:p>
        </p:txBody>
      </p:sp>
      <p:sp>
        <p:nvSpPr>
          <p:cNvPr id="6" name="Content Placeholder 5"/>
          <p:cNvSpPr>
            <a:spLocks noGrp="1"/>
          </p:cNvSpPr>
          <p:nvPr>
            <p:ph idx="1"/>
          </p:nvPr>
        </p:nvSpPr>
        <p:spPr>
          <a:xfrm>
            <a:off x="428263" y="1481559"/>
            <a:ext cx="11273742" cy="4695404"/>
          </a:xfrm>
        </p:spPr>
        <p:txBody>
          <a:bodyPr>
            <a:normAutofit fontScale="85000" lnSpcReduction="20000"/>
          </a:bodyPr>
          <a:lstStyle/>
          <a:p>
            <a:pPr algn="just">
              <a:lnSpc>
                <a:spcPct val="150000"/>
              </a:lnSpc>
            </a:pPr>
            <a:r>
              <a:rPr lang="en-IN" dirty="0"/>
              <a:t>The pulmonary circulation can be perfused without a ventricular pump</a:t>
            </a:r>
          </a:p>
          <a:p>
            <a:pPr algn="just">
              <a:lnSpc>
                <a:spcPct val="150000"/>
              </a:lnSpc>
            </a:pPr>
            <a:r>
              <a:rPr lang="en-IN" dirty="0"/>
              <a:t>Separates the systemic and pulmonary circulations to achieve normal (or near normal) oxygen saturations </a:t>
            </a:r>
          </a:p>
          <a:p>
            <a:pPr algn="just">
              <a:lnSpc>
                <a:spcPct val="150000"/>
              </a:lnSpc>
            </a:pPr>
            <a:r>
              <a:rPr lang="en-IN" dirty="0"/>
              <a:t>Decrease the volume load on the single ventricle</a:t>
            </a:r>
          </a:p>
          <a:p>
            <a:pPr algn="just">
              <a:lnSpc>
                <a:spcPct val="150000"/>
              </a:lnSpc>
            </a:pPr>
            <a:r>
              <a:rPr lang="en-IN" dirty="0"/>
              <a:t>The single ventricle becomes the systemic pump</a:t>
            </a:r>
          </a:p>
          <a:p>
            <a:pPr algn="just">
              <a:lnSpc>
                <a:spcPct val="150000"/>
              </a:lnSpc>
            </a:pPr>
            <a:r>
              <a:rPr lang="en-IN" dirty="0"/>
              <a:t>The pulmonary circulation receives passive </a:t>
            </a:r>
            <a:r>
              <a:rPr lang="en-IN" dirty="0" err="1"/>
              <a:t>nonpulsatile</a:t>
            </a:r>
            <a:r>
              <a:rPr lang="en-IN" dirty="0"/>
              <a:t> blood flow directly from the vena cava (SVC and IVC), without a ventricular pump</a:t>
            </a:r>
          </a:p>
          <a:p>
            <a:pPr marL="0" indent="0" algn="just">
              <a:lnSpc>
                <a:spcPct val="150000"/>
              </a:lnSpc>
              <a:buNone/>
            </a:pPr>
            <a:r>
              <a:rPr lang="en-IN" dirty="0"/>
              <a:t> </a:t>
            </a:r>
          </a:p>
        </p:txBody>
      </p:sp>
    </p:spTree>
    <p:extLst>
      <p:ext uri="{BB962C8B-B14F-4D97-AF65-F5344CB8AC3E}">
        <p14:creationId xmlns:p14="http://schemas.microsoft.com/office/powerpoint/2010/main" val="2557030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3" name="Content Placeholder 2"/>
          <p:cNvSpPr>
            <a:spLocks noGrp="1"/>
          </p:cNvSpPr>
          <p:nvPr>
            <p:ph sz="half" idx="1"/>
          </p:nvPr>
        </p:nvSpPr>
        <p:spPr/>
        <p:txBody>
          <a:bodyPr>
            <a:normAutofit/>
          </a:bodyPr>
          <a:lstStyle/>
          <a:p>
            <a:r>
              <a:rPr lang="en-IN" dirty="0"/>
              <a:t>The goal of the original surgery was to provide physiologic correction of blood flow</a:t>
            </a:r>
          </a:p>
        </p:txBody>
      </p:sp>
      <p:pic>
        <p:nvPicPr>
          <p:cNvPr id="6" name="Content Placeholder 5"/>
          <p:cNvPicPr>
            <a:picLocks noGrp="1" noChangeAspect="1"/>
          </p:cNvPicPr>
          <p:nvPr>
            <p:ph sz="half" idx="2"/>
          </p:nvPr>
        </p:nvPicPr>
        <p:blipFill>
          <a:blip r:embed="rId3"/>
          <a:stretch>
            <a:fillRect/>
          </a:stretch>
        </p:blipFill>
        <p:spPr>
          <a:xfrm>
            <a:off x="6412992" y="1548385"/>
            <a:ext cx="4535424" cy="4937760"/>
          </a:xfrm>
          <a:prstGeom prst="rect">
            <a:avLst/>
          </a:prstGeom>
        </p:spPr>
      </p:pic>
    </p:spTree>
    <p:extLst>
      <p:ext uri="{BB962C8B-B14F-4D97-AF65-F5344CB8AC3E}">
        <p14:creationId xmlns:p14="http://schemas.microsoft.com/office/powerpoint/2010/main" val="2740539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19"/>
          </a:xfrm>
        </p:spPr>
        <p:txBody>
          <a:bodyPr>
            <a:normAutofit fontScale="90000"/>
          </a:bodyPr>
          <a:lstStyle/>
          <a:p>
            <a:endParaRPr lang="en-IN" dirty="0"/>
          </a:p>
        </p:txBody>
      </p:sp>
      <p:sp>
        <p:nvSpPr>
          <p:cNvPr id="3" name="Content Placeholder 2"/>
          <p:cNvSpPr>
            <a:spLocks noGrp="1"/>
          </p:cNvSpPr>
          <p:nvPr>
            <p:ph idx="1"/>
          </p:nvPr>
        </p:nvSpPr>
        <p:spPr>
          <a:xfrm>
            <a:off x="838200" y="792480"/>
            <a:ext cx="10515600" cy="5384483"/>
          </a:xfrm>
        </p:spPr>
        <p:txBody>
          <a:bodyPr>
            <a:normAutofit/>
          </a:bodyPr>
          <a:lstStyle/>
          <a:p>
            <a:pPr marL="0" indent="0">
              <a:buNone/>
            </a:pPr>
            <a:r>
              <a:rPr lang="en-IN" dirty="0"/>
              <a:t>Currently Fontan circulation accomplished by using a BDG shunt to direct SVC blood to the lungs and a </a:t>
            </a:r>
            <a:r>
              <a:rPr lang="fr-FR" dirty="0"/>
              <a:t>tunnel (</a:t>
            </a:r>
            <a:r>
              <a:rPr lang="fr-FR" dirty="0" err="1"/>
              <a:t>lateral</a:t>
            </a:r>
            <a:r>
              <a:rPr lang="fr-FR" dirty="0"/>
              <a:t> tunnel </a:t>
            </a:r>
            <a:r>
              <a:rPr lang="fr-FR" dirty="0" err="1"/>
              <a:t>Fontan</a:t>
            </a:r>
            <a:r>
              <a:rPr lang="fr-FR" dirty="0"/>
              <a:t>) or conduit </a:t>
            </a:r>
            <a:r>
              <a:rPr lang="en-IN" dirty="0"/>
              <a:t>(</a:t>
            </a:r>
            <a:r>
              <a:rPr lang="en-IN" dirty="0" err="1"/>
              <a:t>extracardiac</a:t>
            </a:r>
            <a:r>
              <a:rPr lang="en-IN" dirty="0"/>
              <a:t> conduit Fontan) to direct blood from the IVC to the lungs</a:t>
            </a:r>
          </a:p>
        </p:txBody>
      </p:sp>
      <p:pic>
        <p:nvPicPr>
          <p:cNvPr id="8" name="Picture 7"/>
          <p:cNvPicPr>
            <a:picLocks noChangeAspect="1"/>
          </p:cNvPicPr>
          <p:nvPr/>
        </p:nvPicPr>
        <p:blipFill>
          <a:blip r:embed="rId3"/>
          <a:stretch>
            <a:fillRect/>
          </a:stretch>
        </p:blipFill>
        <p:spPr>
          <a:xfrm>
            <a:off x="838200" y="2560320"/>
            <a:ext cx="3258312" cy="3900743"/>
          </a:xfrm>
          <a:prstGeom prst="rect">
            <a:avLst/>
          </a:prstGeom>
        </p:spPr>
      </p:pic>
      <p:pic>
        <p:nvPicPr>
          <p:cNvPr id="9" name="Picture 8"/>
          <p:cNvPicPr>
            <a:picLocks noChangeAspect="1"/>
          </p:cNvPicPr>
          <p:nvPr/>
        </p:nvPicPr>
        <p:blipFill>
          <a:blip r:embed="rId4"/>
          <a:stretch>
            <a:fillRect/>
          </a:stretch>
        </p:blipFill>
        <p:spPr>
          <a:xfrm>
            <a:off x="6714720" y="2426208"/>
            <a:ext cx="3989856" cy="4034855"/>
          </a:xfrm>
          <a:prstGeom prst="rect">
            <a:avLst/>
          </a:prstGeom>
        </p:spPr>
      </p:pic>
    </p:spTree>
    <p:extLst>
      <p:ext uri="{BB962C8B-B14F-4D97-AF65-F5344CB8AC3E}">
        <p14:creationId xmlns:p14="http://schemas.microsoft.com/office/powerpoint/2010/main" val="2647816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Hemi-Fontan procedure</a:t>
            </a:r>
          </a:p>
        </p:txBody>
      </p:sp>
      <p:sp>
        <p:nvSpPr>
          <p:cNvPr id="3" name="Content Placeholder 2"/>
          <p:cNvSpPr>
            <a:spLocks noGrp="1"/>
          </p:cNvSpPr>
          <p:nvPr>
            <p:ph idx="1"/>
          </p:nvPr>
        </p:nvSpPr>
        <p:spPr/>
        <p:txBody>
          <a:bodyPr>
            <a:normAutofit/>
          </a:bodyPr>
          <a:lstStyle/>
          <a:p>
            <a:pPr algn="just">
              <a:lnSpc>
                <a:spcPct val="200000"/>
              </a:lnSpc>
            </a:pPr>
            <a:r>
              <a:rPr lang="en-IN" dirty="0"/>
              <a:t>Consists of a BDG shunt with a second connection</a:t>
            </a:r>
          </a:p>
          <a:p>
            <a:pPr algn="just">
              <a:lnSpc>
                <a:spcPct val="200000"/>
              </a:lnSpc>
            </a:pPr>
            <a:r>
              <a:rPr lang="en-IN" dirty="0"/>
              <a:t>Cardiac end of the divided SVC is also attached to the right or main PA</a:t>
            </a:r>
          </a:p>
          <a:p>
            <a:pPr algn="just">
              <a:lnSpc>
                <a:spcPct val="200000"/>
              </a:lnSpc>
            </a:pPr>
            <a:r>
              <a:rPr lang="en-IN" dirty="0"/>
              <a:t>This anastomosis is temporarily </a:t>
            </a:r>
            <a:r>
              <a:rPr lang="en-IN" dirty="0" err="1"/>
              <a:t>oversewn</a:t>
            </a:r>
            <a:r>
              <a:rPr lang="en-IN" dirty="0"/>
              <a:t> or occluded by a polytetrafluoroethylene patch</a:t>
            </a:r>
          </a:p>
        </p:txBody>
      </p:sp>
    </p:spTree>
    <p:extLst>
      <p:ext uri="{BB962C8B-B14F-4D97-AF65-F5344CB8AC3E}">
        <p14:creationId xmlns:p14="http://schemas.microsoft.com/office/powerpoint/2010/main" val="3061623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normAutofit fontScale="92500"/>
          </a:bodyPr>
          <a:lstStyle/>
          <a:p>
            <a:r>
              <a:rPr lang="en-IN" dirty="0"/>
              <a:t>Formation of pulmonary arteriovenous malformations</a:t>
            </a:r>
          </a:p>
          <a:p>
            <a:r>
              <a:rPr lang="en-IN" dirty="0"/>
              <a:t> Protein-losing enteropathy</a:t>
            </a:r>
          </a:p>
          <a:p>
            <a:r>
              <a:rPr lang="en-IN" dirty="0"/>
              <a:t> Elevated systemic or right atrial pressure</a:t>
            </a:r>
          </a:p>
          <a:p>
            <a:r>
              <a:rPr lang="en-IN" dirty="0"/>
              <a:t> Thrombosis in the right side of the heart and the Fontan tunnel or conduit</a:t>
            </a:r>
          </a:p>
          <a:p>
            <a:r>
              <a:rPr lang="en-IN" dirty="0"/>
              <a:t> Effusions</a:t>
            </a:r>
          </a:p>
          <a:p>
            <a:r>
              <a:rPr lang="en-IN" dirty="0"/>
              <a:t>Arrhythmias</a:t>
            </a:r>
          </a:p>
          <a:p>
            <a:r>
              <a:rPr lang="en-IN" dirty="0"/>
              <a:t> Progressive exercise intolerance</a:t>
            </a:r>
          </a:p>
          <a:p>
            <a:r>
              <a:rPr lang="en-IN" dirty="0"/>
              <a:t> Anastomotic stenosis</a:t>
            </a:r>
          </a:p>
          <a:p>
            <a:r>
              <a:rPr lang="en-IN" dirty="0"/>
              <a:t>Hepatomegaly</a:t>
            </a:r>
          </a:p>
        </p:txBody>
      </p:sp>
    </p:spTree>
    <p:extLst>
      <p:ext uri="{BB962C8B-B14F-4D97-AF65-F5344CB8AC3E}">
        <p14:creationId xmlns:p14="http://schemas.microsoft.com/office/powerpoint/2010/main" val="8083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3712" y="342900"/>
            <a:ext cx="6124575" cy="6172200"/>
          </a:xfrm>
          <a:prstGeom prst="rect">
            <a:avLst/>
          </a:prstGeom>
        </p:spPr>
      </p:pic>
    </p:spTree>
    <p:extLst>
      <p:ext uri="{BB962C8B-B14F-4D97-AF65-F5344CB8AC3E}">
        <p14:creationId xmlns:p14="http://schemas.microsoft.com/office/powerpoint/2010/main" val="273585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a:p>
            <a:r>
              <a:rPr lang="en-IN" dirty="0"/>
              <a:t>R. Gross – first PDA ligation – March 6, 1937</a:t>
            </a:r>
          </a:p>
          <a:p>
            <a:endParaRPr lang="en-IN" dirty="0"/>
          </a:p>
          <a:p>
            <a:endParaRPr lang="en-IN" dirty="0"/>
          </a:p>
          <a:p>
            <a:pPr marL="0" indent="0">
              <a:buNone/>
            </a:pPr>
            <a:endParaRPr lang="en-IN" dirty="0"/>
          </a:p>
          <a:p>
            <a:r>
              <a:rPr lang="en-IN" dirty="0"/>
              <a:t>J. Gibbon – first </a:t>
            </a:r>
            <a:r>
              <a:rPr lang="en-IN" dirty="0" err="1"/>
              <a:t>succesful</a:t>
            </a:r>
            <a:r>
              <a:rPr lang="en-IN" dirty="0"/>
              <a:t> ASD closure using heart/lung machine – May 6, 1953 – next 2 patients died – moratorium on surgical repair</a:t>
            </a:r>
          </a:p>
        </p:txBody>
      </p:sp>
      <p:pic>
        <p:nvPicPr>
          <p:cNvPr id="4" name="Picture 3"/>
          <p:cNvPicPr>
            <a:picLocks noChangeAspect="1"/>
          </p:cNvPicPr>
          <p:nvPr/>
        </p:nvPicPr>
        <p:blipFill>
          <a:blip r:embed="rId2"/>
          <a:stretch>
            <a:fillRect/>
          </a:stretch>
        </p:blipFill>
        <p:spPr>
          <a:xfrm>
            <a:off x="8747748" y="2057039"/>
            <a:ext cx="1247775" cy="1771650"/>
          </a:xfrm>
          <a:prstGeom prst="rect">
            <a:avLst/>
          </a:prstGeom>
        </p:spPr>
      </p:pic>
    </p:spTree>
    <p:extLst>
      <p:ext uri="{BB962C8B-B14F-4D97-AF65-F5344CB8AC3E}">
        <p14:creationId xmlns:p14="http://schemas.microsoft.com/office/powerpoint/2010/main" val="3524673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Norwood Procedure</a:t>
            </a:r>
            <a:endParaRPr lang="en-IN"/>
          </a:p>
        </p:txBody>
      </p:sp>
      <p:sp>
        <p:nvSpPr>
          <p:cNvPr id="3" name="Content Placeholder 2"/>
          <p:cNvSpPr>
            <a:spLocks noGrp="1"/>
          </p:cNvSpPr>
          <p:nvPr>
            <p:ph idx="1"/>
          </p:nvPr>
        </p:nvSpPr>
        <p:spPr>
          <a:xfrm>
            <a:off x="826008" y="1845289"/>
            <a:ext cx="10515600" cy="4351338"/>
          </a:xfrm>
        </p:spPr>
        <p:txBody>
          <a:bodyPr>
            <a:normAutofit/>
          </a:bodyPr>
          <a:lstStyle/>
          <a:p>
            <a:pPr algn="just">
              <a:lnSpc>
                <a:spcPct val="200000"/>
              </a:lnSpc>
            </a:pPr>
            <a:r>
              <a:rPr lang="en-IN" dirty="0"/>
              <a:t>Described by William Norwood Lang and Hansen (1983)</a:t>
            </a:r>
          </a:p>
          <a:p>
            <a:pPr algn="just">
              <a:lnSpc>
                <a:spcPct val="200000"/>
              </a:lnSpc>
            </a:pPr>
            <a:r>
              <a:rPr lang="en-IN" dirty="0"/>
              <a:t>Consists of a three-stage surgery </a:t>
            </a:r>
          </a:p>
          <a:p>
            <a:pPr algn="just">
              <a:lnSpc>
                <a:spcPct val="200000"/>
              </a:lnSpc>
            </a:pPr>
            <a:r>
              <a:rPr lang="en-IN" dirty="0"/>
              <a:t>Create a new functional systemic circuit in patients with </a:t>
            </a:r>
            <a:r>
              <a:rPr lang="en-IN" dirty="0" err="1"/>
              <a:t>hypoplastic</a:t>
            </a:r>
            <a:r>
              <a:rPr lang="en-IN" dirty="0"/>
              <a:t> left heart syndrome</a:t>
            </a:r>
          </a:p>
        </p:txBody>
      </p:sp>
    </p:spTree>
    <p:extLst>
      <p:ext uri="{BB962C8B-B14F-4D97-AF65-F5344CB8AC3E}">
        <p14:creationId xmlns:p14="http://schemas.microsoft.com/office/powerpoint/2010/main" val="3566824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Hypoplastic</a:t>
            </a:r>
            <a:r>
              <a:rPr lang="en-IN" dirty="0"/>
              <a:t> left heart syndrome</a:t>
            </a:r>
          </a:p>
        </p:txBody>
      </p:sp>
      <p:sp>
        <p:nvSpPr>
          <p:cNvPr id="3" name="Content Placeholder 2"/>
          <p:cNvSpPr>
            <a:spLocks noGrp="1"/>
          </p:cNvSpPr>
          <p:nvPr>
            <p:ph sz="half" idx="1"/>
          </p:nvPr>
        </p:nvSpPr>
        <p:spPr/>
        <p:txBody>
          <a:bodyPr>
            <a:normAutofit lnSpcReduction="10000"/>
          </a:bodyPr>
          <a:lstStyle/>
          <a:p>
            <a:pPr algn="just">
              <a:lnSpc>
                <a:spcPct val="100000"/>
              </a:lnSpc>
            </a:pPr>
            <a:r>
              <a:rPr lang="en-IN" dirty="0"/>
              <a:t>Multiple levels of stenosis or hypoplasia of left sided structures </a:t>
            </a:r>
          </a:p>
          <a:p>
            <a:pPr algn="just">
              <a:lnSpc>
                <a:spcPct val="100000"/>
              </a:lnSpc>
            </a:pPr>
            <a:r>
              <a:rPr lang="en-IN" dirty="0"/>
              <a:t>Aortic stenosis or atresia and mitral stenosis or atresia</a:t>
            </a:r>
          </a:p>
          <a:p>
            <a:pPr algn="just">
              <a:lnSpc>
                <a:spcPct val="100000"/>
              </a:lnSpc>
            </a:pPr>
            <a:r>
              <a:rPr lang="en-IN" dirty="0"/>
              <a:t>Ascending aorta and transverse aortic arch are </a:t>
            </a:r>
            <a:r>
              <a:rPr lang="en-IN" dirty="0" err="1"/>
              <a:t>hypoplastic</a:t>
            </a:r>
            <a:r>
              <a:rPr lang="en-IN" dirty="0"/>
              <a:t> and there is COA</a:t>
            </a:r>
          </a:p>
          <a:p>
            <a:pPr algn="just">
              <a:lnSpc>
                <a:spcPct val="100000"/>
              </a:lnSpc>
            </a:pPr>
            <a:r>
              <a:rPr lang="en-IN" dirty="0"/>
              <a:t>Systemic circulation dependent on PDA</a:t>
            </a:r>
          </a:p>
        </p:txBody>
      </p:sp>
      <p:pic>
        <p:nvPicPr>
          <p:cNvPr id="5" name="Picture 1029" descr="Hypoplastic Left Heart Syndrom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734300" y="2629694"/>
            <a:ext cx="2057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33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71450"/>
            <a:ext cx="12255500" cy="7264400"/>
          </a:xfrm>
        </p:spPr>
        <p:txBody>
          <a:bodyPr>
            <a:normAutofit/>
          </a:bodyPr>
          <a:lstStyle/>
          <a:p>
            <a:pPr algn="just">
              <a:lnSpc>
                <a:spcPct val="200000"/>
              </a:lnSpc>
            </a:pPr>
            <a:r>
              <a:rPr lang="en-IN" dirty="0"/>
              <a:t>The high neonatal pulmonary vascular resistance precludes definitive repair of HLHS in the </a:t>
            </a:r>
            <a:r>
              <a:rPr lang="en-IN" dirty="0" err="1"/>
              <a:t>newborn</a:t>
            </a:r>
            <a:endParaRPr lang="en-IN" dirty="0"/>
          </a:p>
          <a:p>
            <a:pPr algn="just">
              <a:lnSpc>
                <a:spcPct val="200000"/>
              </a:lnSpc>
            </a:pPr>
            <a:r>
              <a:rPr lang="en-IN" dirty="0"/>
              <a:t> Thus a staged surgical approach used to transition the infant to definitive repair </a:t>
            </a:r>
          </a:p>
          <a:p>
            <a:pPr algn="just">
              <a:lnSpc>
                <a:spcPct val="200000"/>
              </a:lnSpc>
            </a:pPr>
            <a:r>
              <a:rPr lang="en-IN" dirty="0"/>
              <a:t> The overall goals of the procedure are</a:t>
            </a:r>
          </a:p>
          <a:p>
            <a:pPr lvl="1" algn="just">
              <a:lnSpc>
                <a:spcPct val="200000"/>
              </a:lnSpc>
            </a:pPr>
            <a:r>
              <a:rPr lang="en-IN" dirty="0"/>
              <a:t>Utilize the right ventricle as the systemic arterial pump</a:t>
            </a:r>
          </a:p>
          <a:p>
            <a:pPr lvl="1" algn="just">
              <a:lnSpc>
                <a:spcPct val="200000"/>
              </a:lnSpc>
            </a:pPr>
            <a:r>
              <a:rPr lang="en-IN" dirty="0"/>
              <a:t>Ensure unobstructed pulmonary venous return to the right side of the heart, and</a:t>
            </a:r>
          </a:p>
          <a:p>
            <a:pPr lvl="1" algn="just">
              <a:lnSpc>
                <a:spcPct val="200000"/>
              </a:lnSpc>
            </a:pPr>
            <a:r>
              <a:rPr lang="en-IN" dirty="0"/>
              <a:t>Reroute systemic venous return to the lungs- restoring the “in series” circulation</a:t>
            </a:r>
          </a:p>
        </p:txBody>
      </p:sp>
    </p:spTree>
    <p:extLst>
      <p:ext uri="{BB962C8B-B14F-4D97-AF65-F5344CB8AC3E}">
        <p14:creationId xmlns:p14="http://schemas.microsoft.com/office/powerpoint/2010/main" val="7469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495"/>
            <a:ext cx="10515600" cy="891249"/>
          </a:xfrm>
        </p:spPr>
        <p:txBody>
          <a:bodyPr/>
          <a:lstStyle/>
          <a:p>
            <a:r>
              <a:rPr lang="en-IN" i="1" dirty="0"/>
              <a:t>Stage 1: Norwood procedure</a:t>
            </a:r>
            <a:endParaRPr lang="en-IN" dirty="0"/>
          </a:p>
        </p:txBody>
      </p:sp>
      <p:sp>
        <p:nvSpPr>
          <p:cNvPr id="3" name="Content Placeholder 2"/>
          <p:cNvSpPr>
            <a:spLocks noGrp="1"/>
          </p:cNvSpPr>
          <p:nvPr>
            <p:ph idx="1"/>
          </p:nvPr>
        </p:nvSpPr>
        <p:spPr>
          <a:xfrm>
            <a:off x="838200" y="1307938"/>
            <a:ext cx="10515600" cy="5266481"/>
          </a:xfrm>
        </p:spPr>
        <p:txBody>
          <a:bodyPr>
            <a:normAutofit/>
          </a:bodyPr>
          <a:lstStyle/>
          <a:p>
            <a:pPr algn="just">
              <a:lnSpc>
                <a:spcPct val="150000"/>
              </a:lnSpc>
            </a:pPr>
            <a:r>
              <a:rPr lang="en-IN" dirty="0"/>
              <a:t>The first stage performed within the first few days of life </a:t>
            </a:r>
          </a:p>
          <a:p>
            <a:pPr algn="just">
              <a:lnSpc>
                <a:spcPct val="150000"/>
              </a:lnSpc>
            </a:pPr>
            <a:r>
              <a:rPr lang="en-IN" dirty="0"/>
              <a:t>The goals of the first stage of the Norwood procedure are</a:t>
            </a:r>
          </a:p>
          <a:p>
            <a:pPr lvl="1" algn="just">
              <a:lnSpc>
                <a:spcPct val="150000"/>
              </a:lnSpc>
            </a:pPr>
            <a:r>
              <a:rPr lang="en-IN" dirty="0"/>
              <a:t> Establish a permanent unobstructed connection between the right ventricle and the systemic arterial circulation</a:t>
            </a:r>
          </a:p>
          <a:p>
            <a:pPr lvl="1" algn="just">
              <a:lnSpc>
                <a:spcPct val="150000"/>
              </a:lnSpc>
            </a:pPr>
            <a:r>
              <a:rPr lang="en-IN" dirty="0"/>
              <a:t>Ensure unobstructed pulmonary venous return with a satisfactory interatrial communication (atrial </a:t>
            </a:r>
            <a:r>
              <a:rPr lang="en-IN" dirty="0" err="1"/>
              <a:t>septectomy</a:t>
            </a:r>
            <a:r>
              <a:rPr lang="en-IN" dirty="0"/>
              <a:t>)</a:t>
            </a:r>
          </a:p>
          <a:p>
            <a:pPr lvl="1" algn="just">
              <a:lnSpc>
                <a:spcPct val="150000"/>
              </a:lnSpc>
            </a:pPr>
            <a:r>
              <a:rPr lang="en-IN" dirty="0"/>
              <a:t>Provide stable but limited pulmonary blood flow via a systemic-</a:t>
            </a:r>
            <a:r>
              <a:rPr lang="en-IN" dirty="0" err="1"/>
              <a:t>topulmonary</a:t>
            </a:r>
            <a:r>
              <a:rPr lang="en-IN" dirty="0"/>
              <a:t> shunt</a:t>
            </a:r>
          </a:p>
        </p:txBody>
      </p:sp>
    </p:spTree>
    <p:extLst>
      <p:ext uri="{BB962C8B-B14F-4D97-AF65-F5344CB8AC3E}">
        <p14:creationId xmlns:p14="http://schemas.microsoft.com/office/powerpoint/2010/main" val="1503732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Grp="1" noChangeAspect="1"/>
          </p:cNvGraphicFramePr>
          <p:nvPr>
            <p:ph sz="half" idx="4294967295"/>
            <p:extLst>
              <p:ext uri="{D42A27DB-BD31-4B8C-83A1-F6EECF244321}">
                <p14:modId xmlns:p14="http://schemas.microsoft.com/office/powerpoint/2010/main" val="3393520021"/>
              </p:ext>
            </p:extLst>
          </p:nvPr>
        </p:nvGraphicFramePr>
        <p:xfrm>
          <a:off x="0" y="0"/>
          <a:ext cx="5181600" cy="3884613"/>
        </p:xfrm>
        <a:graphic>
          <a:graphicData uri="http://schemas.openxmlformats.org/presentationml/2006/ole">
            <mc:AlternateContent xmlns:mc="http://schemas.openxmlformats.org/markup-compatibility/2006">
              <mc:Choice xmlns:v="urn:schemas-microsoft-com:vml" Requires="v">
                <p:oleObj spid="_x0000_s1204" name="Image" r:id="rId4" imgW="8132721" imgH="6099541" progId="Photoshop.Image.5">
                  <p:embed/>
                </p:oleObj>
              </mc:Choice>
              <mc:Fallback>
                <p:oleObj name="Image" r:id="rId4" imgW="8132721" imgH="6099541" progId="Photoshop.Image.5">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81600" cy="388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3"/>
          <p:cNvGraphicFramePr>
            <a:graphicFrameLocks noGrp="1" noChangeAspect="1"/>
          </p:cNvGraphicFramePr>
          <p:nvPr>
            <p:ph sz="half" idx="4294967295"/>
            <p:extLst>
              <p:ext uri="{D42A27DB-BD31-4B8C-83A1-F6EECF244321}">
                <p14:modId xmlns:p14="http://schemas.microsoft.com/office/powerpoint/2010/main" val="2314499432"/>
              </p:ext>
            </p:extLst>
          </p:nvPr>
        </p:nvGraphicFramePr>
        <p:xfrm>
          <a:off x="7010400" y="0"/>
          <a:ext cx="5181600" cy="3884613"/>
        </p:xfrm>
        <a:graphic>
          <a:graphicData uri="http://schemas.openxmlformats.org/presentationml/2006/ole">
            <mc:AlternateContent xmlns:mc="http://schemas.openxmlformats.org/markup-compatibility/2006">
              <mc:Choice xmlns:v="urn:schemas-microsoft-com:vml" Requires="v">
                <p:oleObj spid="_x0000_s1205" name="Image" r:id="rId6" imgW="8132721" imgH="6099541" progId="Photoshop.Image.5">
                  <p:embed/>
                </p:oleObj>
              </mc:Choice>
              <mc:Fallback>
                <p:oleObj name="Image" r:id="rId6" imgW="8132721" imgH="6099541" progId="Photoshop.Image.5">
                  <p:embed/>
                  <p:pic>
                    <p:nvPicPr>
                      <p:cNvPr id="20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0"/>
                        <a:ext cx="5181600" cy="388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3474847746"/>
              </p:ext>
            </p:extLst>
          </p:nvPr>
        </p:nvGraphicFramePr>
        <p:xfrm>
          <a:off x="3635829" y="3884612"/>
          <a:ext cx="3581400" cy="2686050"/>
        </p:xfrm>
        <a:graphic>
          <a:graphicData uri="http://schemas.openxmlformats.org/presentationml/2006/ole">
            <mc:AlternateContent xmlns:mc="http://schemas.openxmlformats.org/markup-compatibility/2006">
              <mc:Choice xmlns:v="urn:schemas-microsoft-com:vml" Requires="v">
                <p:oleObj spid="_x0000_s1206" name="Image" r:id="rId8" imgW="8132721" imgH="6099541" progId="Photoshop.Image.5">
                  <p:embed/>
                </p:oleObj>
              </mc:Choice>
              <mc:Fallback>
                <p:oleObj name="Image" r:id="rId8" imgW="8132721" imgH="6099541" progId="Photoshop.Image.5">
                  <p:embed/>
                  <p:pic>
                    <p:nvPicPr>
                      <p:cNvPr id="409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829" y="3884612"/>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62489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8616" y="719328"/>
            <a:ext cx="4974767" cy="588873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14474561"/>
              </p:ext>
            </p:extLst>
          </p:nvPr>
        </p:nvGraphicFramePr>
        <p:xfrm>
          <a:off x="2031999" y="195410"/>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608634216"/>
                    </a:ext>
                  </a:extLst>
                </a:gridCol>
              </a:tblGrid>
              <a:tr h="370840">
                <a:tc>
                  <a:txBody>
                    <a:bodyPr/>
                    <a:lstStyle/>
                    <a:p>
                      <a:r>
                        <a:rPr lang="en-IN" dirty="0"/>
                        <a:t>stage 1 of the Norwood</a:t>
                      </a:r>
                    </a:p>
                  </a:txBody>
                  <a:tcPr/>
                </a:tc>
                <a:extLst>
                  <a:ext uri="{0D108BD9-81ED-4DB2-BD59-A6C34878D82A}">
                    <a16:rowId xmlns:a16="http://schemas.microsoft.com/office/drawing/2014/main" val="2427953966"/>
                  </a:ext>
                </a:extLst>
              </a:tr>
            </a:tbl>
          </a:graphicData>
        </a:graphic>
      </p:graphicFrame>
    </p:spTree>
    <p:extLst>
      <p:ext uri="{BB962C8B-B14F-4D97-AF65-F5344CB8AC3E}">
        <p14:creationId xmlns:p14="http://schemas.microsoft.com/office/powerpoint/2010/main" val="2709431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Norwood procedure with Sano modification (right ventricle–to-PA conduit)</a:t>
            </a:r>
          </a:p>
        </p:txBody>
      </p:sp>
      <p:pic>
        <p:nvPicPr>
          <p:cNvPr id="4" name="Content Placeholder 3"/>
          <p:cNvPicPr>
            <a:picLocks noGrp="1" noChangeAspect="1"/>
          </p:cNvPicPr>
          <p:nvPr>
            <p:ph idx="1"/>
          </p:nvPr>
        </p:nvPicPr>
        <p:blipFill>
          <a:blip r:embed="rId3"/>
          <a:stretch>
            <a:fillRect/>
          </a:stretch>
        </p:blipFill>
        <p:spPr>
          <a:xfrm>
            <a:off x="5299200" y="2938094"/>
            <a:ext cx="1593600" cy="2126400"/>
          </a:xfrm>
          <a:prstGeom prst="rect">
            <a:avLst/>
          </a:prstGeom>
        </p:spPr>
      </p:pic>
    </p:spTree>
    <p:extLst>
      <p:ext uri="{BB962C8B-B14F-4D97-AF65-F5344CB8AC3E}">
        <p14:creationId xmlns:p14="http://schemas.microsoft.com/office/powerpoint/2010/main" val="4214741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0" y="109538"/>
            <a:ext cx="6324600" cy="66071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97088218"/>
              </p:ext>
            </p:extLst>
          </p:nvPr>
        </p:nvGraphicFramePr>
        <p:xfrm>
          <a:off x="5508170" y="674914"/>
          <a:ext cx="6455229" cy="640080"/>
        </p:xfrm>
        <a:graphic>
          <a:graphicData uri="http://schemas.openxmlformats.org/drawingml/2006/table">
            <a:tbl>
              <a:tblPr firstRow="1" bandRow="1">
                <a:tableStyleId>{5C22544A-7EE6-4342-B048-85BDC9FD1C3A}</a:tableStyleId>
              </a:tblPr>
              <a:tblGrid>
                <a:gridCol w="6455229">
                  <a:extLst>
                    <a:ext uri="{9D8B030D-6E8A-4147-A177-3AD203B41FA5}">
                      <a16:colId xmlns:a16="http://schemas.microsoft.com/office/drawing/2014/main" val="2621944500"/>
                    </a:ext>
                  </a:extLst>
                </a:gridCol>
              </a:tblGrid>
              <a:tr h="415592">
                <a:tc>
                  <a:txBody>
                    <a:bodyPr/>
                    <a:lstStyle/>
                    <a:p>
                      <a:r>
                        <a:rPr lang="en-IN" sz="1800" b="0" i="0" u="none" strike="noStrike" kern="1200" baseline="0" dirty="0">
                          <a:solidFill>
                            <a:schemeClr val="lt1"/>
                          </a:solidFill>
                          <a:latin typeface="+mn-lt"/>
                          <a:ea typeface="+mn-ea"/>
                          <a:cs typeface="+mn-cs"/>
                        </a:rPr>
                        <a:t>stage 2 of Norwood procedure. BT shunt has been replaced with Glenn</a:t>
                      </a:r>
                      <a:endParaRPr lang="en-IN" dirty="0"/>
                    </a:p>
                  </a:txBody>
                  <a:tcPr/>
                </a:tc>
                <a:extLst>
                  <a:ext uri="{0D108BD9-81ED-4DB2-BD59-A6C34878D82A}">
                    <a16:rowId xmlns:a16="http://schemas.microsoft.com/office/drawing/2014/main" val="3395585464"/>
                  </a:ext>
                </a:extLst>
              </a:tr>
            </a:tbl>
          </a:graphicData>
        </a:graphic>
      </p:graphicFrame>
    </p:spTree>
    <p:extLst>
      <p:ext uri="{BB962C8B-B14F-4D97-AF65-F5344CB8AC3E}">
        <p14:creationId xmlns:p14="http://schemas.microsoft.com/office/powerpoint/2010/main" val="3733452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N" i="1"/>
              <a:t>Stage 3: modified Fontan procedure</a:t>
            </a:r>
            <a:endParaRPr lang="en-IN"/>
          </a:p>
        </p:txBody>
      </p:sp>
      <p:pic>
        <p:nvPicPr>
          <p:cNvPr id="4" name="Content Placeholder 3"/>
          <p:cNvPicPr>
            <a:picLocks noGrp="1" noChangeAspect="1"/>
          </p:cNvPicPr>
          <p:nvPr>
            <p:ph idx="1"/>
          </p:nvPr>
        </p:nvPicPr>
        <p:blipFill>
          <a:blip r:embed="rId3"/>
          <a:stretch>
            <a:fillRect/>
          </a:stretch>
        </p:blipFill>
        <p:spPr>
          <a:xfrm>
            <a:off x="4454400" y="2832494"/>
            <a:ext cx="3283200" cy="23376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790310053"/>
              </p:ext>
            </p:extLst>
          </p:nvPr>
        </p:nvGraphicFramePr>
        <p:xfrm>
          <a:off x="0" y="6008189"/>
          <a:ext cx="6687456" cy="370840"/>
        </p:xfrm>
        <a:graphic>
          <a:graphicData uri="http://schemas.openxmlformats.org/drawingml/2006/table">
            <a:tbl>
              <a:tblPr firstRow="1" bandRow="1">
                <a:tableStyleId>{5C22544A-7EE6-4342-B048-85BDC9FD1C3A}</a:tableStyleId>
              </a:tblPr>
              <a:tblGrid>
                <a:gridCol w="6687456">
                  <a:extLst>
                    <a:ext uri="{9D8B030D-6E8A-4147-A177-3AD203B41FA5}">
                      <a16:colId xmlns:a16="http://schemas.microsoft.com/office/drawing/2014/main" val="876779767"/>
                    </a:ext>
                  </a:extLst>
                </a:gridCol>
              </a:tblGrid>
              <a:tr h="370840">
                <a:tc>
                  <a:txBody>
                    <a:bodyPr/>
                    <a:lstStyle/>
                    <a:p>
                      <a:r>
                        <a:rPr lang="en-IN" sz="1800" dirty="0"/>
                        <a:t>(a) fenestrated Fontan lateral tunnel (Norwood procedure, stage 3)</a:t>
                      </a:r>
                      <a:endParaRPr lang="en-IN" dirty="0"/>
                    </a:p>
                  </a:txBody>
                  <a:tcPr/>
                </a:tc>
                <a:extLst>
                  <a:ext uri="{0D108BD9-81ED-4DB2-BD59-A6C34878D82A}">
                    <a16:rowId xmlns:a16="http://schemas.microsoft.com/office/drawing/2014/main" val="309024137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32112160"/>
              </p:ext>
            </p:extLst>
          </p:nvPr>
        </p:nvGraphicFramePr>
        <p:xfrm>
          <a:off x="6041571" y="1505268"/>
          <a:ext cx="6066972" cy="370840"/>
        </p:xfrm>
        <a:graphic>
          <a:graphicData uri="http://schemas.openxmlformats.org/drawingml/2006/table">
            <a:tbl>
              <a:tblPr firstRow="1" bandRow="1">
                <a:tableStyleId>{5C22544A-7EE6-4342-B048-85BDC9FD1C3A}</a:tableStyleId>
              </a:tblPr>
              <a:tblGrid>
                <a:gridCol w="6066972">
                  <a:extLst>
                    <a:ext uri="{9D8B030D-6E8A-4147-A177-3AD203B41FA5}">
                      <a16:colId xmlns:a16="http://schemas.microsoft.com/office/drawing/2014/main" val="2045616365"/>
                    </a:ext>
                  </a:extLst>
                </a:gridCol>
              </a:tblGrid>
              <a:tr h="370840">
                <a:tc>
                  <a:txBody>
                    <a:bodyPr/>
                    <a:lstStyle/>
                    <a:p>
                      <a:r>
                        <a:rPr lang="en-IN" sz="1800" dirty="0"/>
                        <a:t>(b) Fontan </a:t>
                      </a:r>
                      <a:r>
                        <a:rPr lang="en-IN" sz="1800" dirty="0" err="1"/>
                        <a:t>extracardiac</a:t>
                      </a:r>
                      <a:r>
                        <a:rPr lang="en-IN" sz="1800" dirty="0"/>
                        <a:t> conduit (Norwood procedure, stage 3)</a:t>
                      </a:r>
                      <a:endParaRPr lang="en-IN" dirty="0"/>
                    </a:p>
                  </a:txBody>
                  <a:tcPr/>
                </a:tc>
                <a:extLst>
                  <a:ext uri="{0D108BD9-81ED-4DB2-BD59-A6C34878D82A}">
                    <a16:rowId xmlns:a16="http://schemas.microsoft.com/office/drawing/2014/main" val="992058214"/>
                  </a:ext>
                </a:extLst>
              </a:tr>
            </a:tbl>
          </a:graphicData>
        </a:graphic>
      </p:graphicFrame>
    </p:spTree>
    <p:extLst>
      <p:ext uri="{BB962C8B-B14F-4D97-AF65-F5344CB8AC3E}">
        <p14:creationId xmlns:p14="http://schemas.microsoft.com/office/powerpoint/2010/main" val="1752094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normAutofit/>
          </a:bodyPr>
          <a:lstStyle/>
          <a:p>
            <a:pPr algn="just">
              <a:lnSpc>
                <a:spcPct val="150000"/>
              </a:lnSpc>
            </a:pPr>
            <a:r>
              <a:rPr lang="en-IN" dirty="0"/>
              <a:t>Pleural effusions often right sided</a:t>
            </a:r>
          </a:p>
          <a:p>
            <a:pPr algn="just">
              <a:lnSpc>
                <a:spcPct val="150000"/>
              </a:lnSpc>
            </a:pPr>
            <a:r>
              <a:rPr lang="en-IN" dirty="0"/>
              <a:t>Pericardial effusions and ascites are also seen</a:t>
            </a:r>
          </a:p>
          <a:p>
            <a:pPr algn="just">
              <a:lnSpc>
                <a:spcPct val="150000"/>
              </a:lnSpc>
            </a:pPr>
            <a:r>
              <a:rPr lang="en-IN" dirty="0"/>
              <a:t>Increased right atrial pressure -result in hepatomegaly or SVC syndrome</a:t>
            </a:r>
          </a:p>
          <a:p>
            <a:pPr algn="just">
              <a:lnSpc>
                <a:spcPct val="150000"/>
              </a:lnSpc>
            </a:pPr>
            <a:r>
              <a:rPr lang="en-IN" dirty="0"/>
              <a:t>Other long-term complications </a:t>
            </a:r>
          </a:p>
          <a:p>
            <a:pPr lvl="1" algn="just">
              <a:lnSpc>
                <a:spcPct val="150000"/>
              </a:lnSpc>
            </a:pPr>
            <a:r>
              <a:rPr lang="en-IN" dirty="0"/>
              <a:t>protein-losing enteropathy and heart failure</a:t>
            </a:r>
          </a:p>
        </p:txBody>
      </p:sp>
    </p:spTree>
    <p:extLst>
      <p:ext uri="{BB962C8B-B14F-4D97-AF65-F5344CB8AC3E}">
        <p14:creationId xmlns:p14="http://schemas.microsoft.com/office/powerpoint/2010/main" val="358131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By 1950 some forms of surgical palliation for congenital heart disease were firmly entrenched</a:t>
            </a:r>
          </a:p>
          <a:p>
            <a:endParaRPr lang="en-IN" dirty="0"/>
          </a:p>
          <a:p>
            <a:r>
              <a:rPr lang="en-IN" dirty="0"/>
              <a:t>The introduction of cardiopulmonary bypass in the mid 1950 and deep hypothermia with circulatory arrest in the early 1970s provided the platform for </a:t>
            </a:r>
            <a:r>
              <a:rPr lang="en-IN" dirty="0" err="1"/>
              <a:t>intracardiac</a:t>
            </a:r>
            <a:r>
              <a:rPr lang="en-IN" dirty="0"/>
              <a:t> repair of most congenital cardiac conditions amenable to repair</a:t>
            </a:r>
          </a:p>
        </p:txBody>
      </p:sp>
    </p:spTree>
    <p:extLst>
      <p:ext uri="{BB962C8B-B14F-4D97-AF65-F5344CB8AC3E}">
        <p14:creationId xmlns:p14="http://schemas.microsoft.com/office/powerpoint/2010/main" val="1175959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Dextro-TGA</a:t>
            </a:r>
            <a:endParaRPr lang="en-IN" b="1" dirty="0"/>
          </a:p>
        </p:txBody>
      </p:sp>
      <p:sp>
        <p:nvSpPr>
          <p:cNvPr id="3" name="Content Placeholder 2"/>
          <p:cNvSpPr>
            <a:spLocks noGrp="1"/>
          </p:cNvSpPr>
          <p:nvPr>
            <p:ph sz="half" idx="1"/>
          </p:nvPr>
        </p:nvSpPr>
        <p:spPr/>
        <p:txBody>
          <a:bodyPr/>
          <a:lstStyle/>
          <a:p>
            <a:r>
              <a:rPr lang="en-IN" dirty="0"/>
              <a:t>Defect of embryologic rotation of the </a:t>
            </a:r>
            <a:r>
              <a:rPr lang="en-IN" dirty="0" err="1"/>
              <a:t>conotruncal</a:t>
            </a:r>
            <a:r>
              <a:rPr lang="en-IN" dirty="0"/>
              <a:t> septum resulting in </a:t>
            </a:r>
            <a:r>
              <a:rPr lang="en-IN" dirty="0" err="1"/>
              <a:t>ventriculoarterial</a:t>
            </a:r>
            <a:r>
              <a:rPr lang="en-IN" dirty="0"/>
              <a:t> discordance</a:t>
            </a:r>
          </a:p>
          <a:p>
            <a:r>
              <a:rPr lang="en-IN" dirty="0"/>
              <a:t>The aorta and associated coronary arteries arise from the right ventricle and the PA arises from the left ventricle</a:t>
            </a:r>
          </a:p>
        </p:txBody>
      </p:sp>
      <p:pic>
        <p:nvPicPr>
          <p:cNvPr id="5" name="Content Placeholder 4"/>
          <p:cNvPicPr>
            <a:picLocks noGrp="1" noChangeAspect="1"/>
          </p:cNvPicPr>
          <p:nvPr>
            <p:ph sz="half" idx="2"/>
          </p:nvPr>
        </p:nvPicPr>
        <p:blipFill>
          <a:blip r:embed="rId3"/>
          <a:stretch>
            <a:fillRect/>
          </a:stretch>
        </p:blipFill>
        <p:spPr>
          <a:xfrm>
            <a:off x="6933235" y="1122745"/>
            <a:ext cx="4224759" cy="5065793"/>
          </a:xfrm>
          <a:prstGeom prst="rect">
            <a:avLst/>
          </a:prstGeom>
        </p:spPr>
      </p:pic>
    </p:spTree>
    <p:extLst>
      <p:ext uri="{BB962C8B-B14F-4D97-AF65-F5344CB8AC3E}">
        <p14:creationId xmlns:p14="http://schemas.microsoft.com/office/powerpoint/2010/main" val="52370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676"/>
            <a:ext cx="7239000" cy="593725"/>
          </a:xfrm>
        </p:spPr>
        <p:txBody>
          <a:bodyPr>
            <a:normAutofit fontScale="90000"/>
          </a:bodyPr>
          <a:lstStyle/>
          <a:p>
            <a:pPr algn="ctr">
              <a:defRPr/>
            </a:pPr>
            <a:r>
              <a:rPr lang="en-US" dirty="0"/>
              <a:t>Physiological classification</a:t>
            </a:r>
          </a:p>
        </p:txBody>
      </p:sp>
      <p:sp>
        <p:nvSpPr>
          <p:cNvPr id="22530" name="Content Placeholder 2"/>
          <p:cNvSpPr>
            <a:spLocks noGrp="1"/>
          </p:cNvSpPr>
          <p:nvPr>
            <p:ph idx="1"/>
          </p:nvPr>
        </p:nvSpPr>
        <p:spPr>
          <a:xfrm>
            <a:off x="1981200" y="1401764"/>
            <a:ext cx="7239000" cy="4465637"/>
          </a:xfrm>
        </p:spPr>
        <p:txBody>
          <a:bodyPr/>
          <a:lstStyle/>
          <a:p>
            <a:pPr marL="514350" indent="-514350">
              <a:buFont typeface="+mj-lt"/>
              <a:buAutoNum type="arabicPeriod"/>
              <a:defRPr/>
            </a:pPr>
            <a:r>
              <a:rPr lang="en-US" dirty="0"/>
              <a:t>TGA with intact ventricular septum</a:t>
            </a:r>
          </a:p>
          <a:p>
            <a:pPr marL="514350" indent="-514350">
              <a:buFont typeface="+mj-lt"/>
              <a:buAutoNum type="arabicPeriod"/>
              <a:defRPr/>
            </a:pPr>
            <a:endParaRPr lang="en-US" dirty="0"/>
          </a:p>
          <a:p>
            <a:pPr marL="514350" indent="-514350">
              <a:buFont typeface="+mj-lt"/>
              <a:buAutoNum type="arabicPeriod"/>
              <a:defRPr/>
            </a:pPr>
            <a:r>
              <a:rPr lang="en-US" dirty="0"/>
              <a:t>TGA with VSD</a:t>
            </a:r>
          </a:p>
          <a:p>
            <a:pPr marL="514350" indent="-514350">
              <a:buFont typeface="+mj-lt"/>
              <a:buAutoNum type="arabicPeriod"/>
              <a:defRPr/>
            </a:pPr>
            <a:endParaRPr lang="en-US" dirty="0"/>
          </a:p>
          <a:p>
            <a:pPr marL="514350" indent="-514350">
              <a:buFont typeface="+mj-lt"/>
              <a:buAutoNum type="arabicPeriod"/>
              <a:defRPr/>
            </a:pPr>
            <a:r>
              <a:rPr lang="en-US" dirty="0"/>
              <a:t>TGA with VSD and LVOTO</a:t>
            </a:r>
          </a:p>
          <a:p>
            <a:pPr marL="514350" indent="-514350">
              <a:buFont typeface="+mj-lt"/>
              <a:buAutoNum type="arabicPeriod"/>
              <a:defRPr/>
            </a:pPr>
            <a:endParaRPr lang="en-US" dirty="0"/>
          </a:p>
          <a:p>
            <a:pPr marL="514350" indent="-514350">
              <a:buFont typeface="+mj-lt"/>
              <a:buAutoNum type="arabicPeriod"/>
              <a:defRPr/>
            </a:pPr>
            <a:r>
              <a:rPr lang="en-US" dirty="0"/>
              <a:t>TGA with VSD and pulmonary vascular obstructive disease. </a:t>
            </a:r>
          </a:p>
          <a:p>
            <a:pPr>
              <a:buFont typeface="Wingdings 2" charset="0"/>
              <a:buChar char=""/>
              <a:defRPr/>
            </a:pPr>
            <a:endParaRPr lang="en-US" dirty="0"/>
          </a:p>
        </p:txBody>
      </p:sp>
    </p:spTree>
    <p:extLst>
      <p:ext uri="{BB962C8B-B14F-4D97-AF65-F5344CB8AC3E}">
        <p14:creationId xmlns:p14="http://schemas.microsoft.com/office/powerpoint/2010/main" val="201445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b="1" dirty="0">
                <a:solidFill>
                  <a:schemeClr val="tx1"/>
                </a:solidFill>
                <a:effectLst>
                  <a:outerShdw blurRad="38100" dist="38100" dir="2700000" algn="tl">
                    <a:srgbClr val="000000">
                      <a:alpha val="43137"/>
                    </a:srgbClr>
                  </a:outerShdw>
                </a:effectLst>
                <a:latin typeface="Aharoni" pitchFamily="2" charset="-79"/>
                <a:cs typeface="Aharoni" pitchFamily="2" charset="-79"/>
              </a:rPr>
              <a:t>HISTORY OF TREATMENT</a:t>
            </a:r>
            <a:endParaRPr lang="en-IN" b="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algn="just"/>
            <a:r>
              <a:rPr lang="en-IN" sz="2400" dirty="0">
                <a:latin typeface="Times New Roman" pitchFamily="18" charset="0"/>
                <a:cs typeface="Times New Roman" pitchFamily="18" charset="0"/>
              </a:rPr>
              <a:t>Surgery for TGA started in 1950 by Blalock and Hanlon at Johns Hopkins, </a:t>
            </a:r>
            <a:r>
              <a:rPr lang="en-IN" sz="2400" dirty="0">
                <a:latin typeface="Times New Roman" pitchFamily="18" charset="0"/>
                <a:cs typeface="Times New Roman" pitchFamily="18" charset="0"/>
                <a:sym typeface="Wingdings" pitchFamily="2" charset="2"/>
              </a:rPr>
              <a:t></a:t>
            </a:r>
            <a:r>
              <a:rPr lang="en-IN" sz="2400" dirty="0">
                <a:latin typeface="Times New Roman" pitchFamily="18" charset="0"/>
                <a:cs typeface="Times New Roman" pitchFamily="18" charset="0"/>
              </a:rPr>
              <a:t> closed method of atrial </a:t>
            </a:r>
            <a:r>
              <a:rPr lang="en-IN" sz="2400" dirty="0" err="1">
                <a:latin typeface="Times New Roman" pitchFamily="18" charset="0"/>
                <a:cs typeface="Times New Roman" pitchFamily="18" charset="0"/>
              </a:rPr>
              <a:t>septectomy</a:t>
            </a:r>
            <a:endParaRPr lang="en-IN"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r>
              <a:rPr lang="en-IN" sz="2400" dirty="0">
                <a:latin typeface="Times New Roman" pitchFamily="18" charset="0"/>
                <a:cs typeface="Times New Roman" pitchFamily="18" charset="0"/>
              </a:rPr>
              <a:t>Edwards, modified it in 1964 by </a:t>
            </a:r>
            <a:r>
              <a:rPr lang="en-IN" sz="2400" dirty="0" err="1">
                <a:latin typeface="Times New Roman" pitchFamily="18" charset="0"/>
                <a:cs typeface="Times New Roman" pitchFamily="18" charset="0"/>
              </a:rPr>
              <a:t>resuturing</a:t>
            </a:r>
            <a:r>
              <a:rPr lang="en-IN" sz="2400" dirty="0">
                <a:latin typeface="Times New Roman" pitchFamily="18" charset="0"/>
                <a:cs typeface="Times New Roman" pitchFamily="18" charset="0"/>
              </a:rPr>
              <a:t> the septum  to connect the right pulmonary veins to the RA</a:t>
            </a:r>
          </a:p>
          <a:p>
            <a:pPr algn="just"/>
            <a:endParaRPr lang="en-US" sz="2400" dirty="0">
              <a:latin typeface="Times New Roman" pitchFamily="18" charset="0"/>
              <a:cs typeface="Times New Roman" pitchFamily="18" charset="0"/>
            </a:endParaRPr>
          </a:p>
          <a:p>
            <a:pPr algn="just"/>
            <a:r>
              <a:rPr lang="en-IN" sz="2400" dirty="0">
                <a:latin typeface="Times New Roman" pitchFamily="18" charset="0"/>
                <a:cs typeface="Times New Roman" pitchFamily="18" charset="0"/>
              </a:rPr>
              <a:t>In 1953, </a:t>
            </a:r>
            <a:r>
              <a:rPr lang="en-IN" sz="2400" dirty="0" err="1">
                <a:latin typeface="Times New Roman" pitchFamily="18" charset="0"/>
                <a:cs typeface="Times New Roman" pitchFamily="18" charset="0"/>
              </a:rPr>
              <a:t>Lillehei</a:t>
            </a:r>
            <a:r>
              <a:rPr lang="en-IN" sz="2400" dirty="0">
                <a:latin typeface="Times New Roman" pitchFamily="18" charset="0"/>
                <a:cs typeface="Times New Roman" pitchFamily="18" charset="0"/>
              </a:rPr>
              <a:t> and Varco described a “partial physiologic correction” (</a:t>
            </a:r>
            <a:r>
              <a:rPr lang="en-IN" sz="2400" dirty="0" err="1">
                <a:latin typeface="Times New Roman" pitchFamily="18" charset="0"/>
                <a:cs typeface="Times New Roman" pitchFamily="18" charset="0"/>
              </a:rPr>
              <a:t>anastomosis</a:t>
            </a:r>
            <a:r>
              <a:rPr lang="en-IN" sz="2400" dirty="0">
                <a:latin typeface="Times New Roman" pitchFamily="18" charset="0"/>
                <a:cs typeface="Times New Roman" pitchFamily="18" charset="0"/>
              </a:rPr>
              <a:t> of RPV to RA , and IVC to LA a technique known as the “</a:t>
            </a:r>
            <a:r>
              <a:rPr lang="en-IN" sz="2400" dirty="0" err="1">
                <a:latin typeface="Times New Roman" pitchFamily="18" charset="0"/>
                <a:cs typeface="Times New Roman" pitchFamily="18" charset="0"/>
              </a:rPr>
              <a:t>Baffes</a:t>
            </a:r>
            <a:r>
              <a:rPr lang="en-IN" sz="2400" dirty="0">
                <a:latin typeface="Times New Roman" pitchFamily="18" charset="0"/>
                <a:cs typeface="Times New Roman" pitchFamily="18" charset="0"/>
              </a:rPr>
              <a:t> operation)</a:t>
            </a:r>
          </a:p>
          <a:p>
            <a:pPr algn="just"/>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1366103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4400" y="1447800"/>
            <a:ext cx="7772400" cy="457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IN" sz="2400">
                <a:latin typeface="Times New Roman" pitchFamily="18" charset="0"/>
                <a:cs typeface="Times New Roman" pitchFamily="18" charset="0"/>
              </a:rPr>
              <a:t>Major step in Palliation of TGA was , BAS in 1966 by  Rashkind and Miller in Philadelphia </a:t>
            </a:r>
          </a:p>
          <a:p>
            <a:pPr algn="just"/>
            <a:endParaRPr lang="en-US" sz="2400">
              <a:latin typeface="Times New Roman" pitchFamily="18" charset="0"/>
              <a:cs typeface="Times New Roman" pitchFamily="18" charset="0"/>
            </a:endParaRPr>
          </a:p>
          <a:p>
            <a:pPr algn="just"/>
            <a:r>
              <a:rPr lang="en-IN" sz="2400">
                <a:latin typeface="Times New Roman" pitchFamily="18" charset="0"/>
                <a:cs typeface="Times New Roman" pitchFamily="18" charset="0"/>
              </a:rPr>
              <a:t>Park introduced Blade atrial septectomy in 1975</a:t>
            </a:r>
          </a:p>
          <a:p>
            <a:pPr algn="just"/>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Switching the venous return at atrial level </a:t>
            </a:r>
            <a:r>
              <a:rPr lang="en-IN" sz="2400">
                <a:latin typeface="Times New Roman" pitchFamily="18" charset="0"/>
                <a:cs typeface="Times New Roman" pitchFamily="18" charset="0"/>
                <a:sym typeface="Wingdings" pitchFamily="2" charset="2"/>
              </a:rPr>
              <a:t></a:t>
            </a:r>
            <a:r>
              <a:rPr lang="en-IN" sz="2400">
                <a:latin typeface="Times New Roman" pitchFamily="18" charset="0"/>
                <a:cs typeface="Times New Roman" pitchFamily="18" charset="0"/>
              </a:rPr>
              <a:t>Senning in 1959</a:t>
            </a:r>
          </a:p>
          <a:p>
            <a:pPr algn="just"/>
            <a:endParaRPr lang="en-US" sz="2400">
              <a:latin typeface="Times New Roman" pitchFamily="18" charset="0"/>
              <a:cs typeface="Times New Roman" pitchFamily="18" charset="0"/>
            </a:endParaRPr>
          </a:p>
          <a:p>
            <a:pPr algn="just"/>
            <a:r>
              <a:rPr lang="en-IN" sz="2400">
                <a:latin typeface="Times New Roman" pitchFamily="18" charset="0"/>
                <a:cs typeface="Times New Roman" pitchFamily="18" charset="0"/>
              </a:rPr>
              <a:t>The Mustard procedure, in which the atrial septum is excised and a pericardial baffle used to redirect  blood was devised to create larger atria (1964)</a:t>
            </a:r>
            <a:endParaRPr lang="en-IN" sz="2400" dirty="0">
              <a:latin typeface="Times New Roman" pitchFamily="18" charset="0"/>
              <a:cs typeface="Times New Roman" pitchFamily="18" charset="0"/>
            </a:endParaRPr>
          </a:p>
        </p:txBody>
      </p:sp>
      <p:sp>
        <p:nvSpPr>
          <p:cNvPr id="5" name="Title 1"/>
          <p:cNvSpPr txBox="1">
            <a:spLocks/>
          </p:cNvSpPr>
          <p:nvPr/>
        </p:nvSpPr>
        <p:spPr>
          <a:xfrm>
            <a:off x="914400" y="274638"/>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a:latin typeface="Aharoni" pitchFamily="2" charset="-79"/>
                <a:cs typeface="Aharoni" pitchFamily="2" charset="-79"/>
              </a:rPr>
              <a:t>CONTD..</a:t>
            </a:r>
            <a:endParaRPr lang="en-IN" b="1" dirty="0">
              <a:latin typeface="Aharoni" pitchFamily="2" charset="-79"/>
              <a:cs typeface="Aharoni" pitchFamily="2" charset="-79"/>
            </a:endParaRPr>
          </a:p>
        </p:txBody>
      </p:sp>
    </p:spTree>
    <p:extLst>
      <p:ext uri="{BB962C8B-B14F-4D97-AF65-F5344CB8AC3E}">
        <p14:creationId xmlns:p14="http://schemas.microsoft.com/office/powerpoint/2010/main" val="283334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1"/>
                </a:solidFill>
                <a:effectLst>
                  <a:outerShdw blurRad="38100" dist="38100" dir="2700000" algn="tl">
                    <a:srgbClr val="000000">
                      <a:alpha val="43137"/>
                    </a:srgbClr>
                  </a:outerShdw>
                </a:effectLst>
                <a:latin typeface="Aharoni" pitchFamily="2" charset="-79"/>
                <a:cs typeface="Aharoni" pitchFamily="2" charset="-79"/>
              </a:rPr>
              <a:t>CONTD..</a:t>
            </a:r>
            <a:endParaRPr lang="en-IN" b="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Content Placeholder 2"/>
          <p:cNvSpPr>
            <a:spLocks noGrp="1"/>
          </p:cNvSpPr>
          <p:nvPr>
            <p:ph idx="1"/>
          </p:nvPr>
        </p:nvSpPr>
        <p:spPr/>
        <p:txBody>
          <a:bodyPr>
            <a:normAutofit lnSpcReduction="10000"/>
          </a:bodyPr>
          <a:lstStyle/>
          <a:p>
            <a:pPr algn="just">
              <a:lnSpc>
                <a:spcPct val="120000"/>
              </a:lnSpc>
            </a:pPr>
            <a:r>
              <a:rPr lang="en-IN" sz="2400" dirty="0" err="1">
                <a:latin typeface="Times New Roman" pitchFamily="18" charset="0"/>
                <a:cs typeface="Times New Roman" pitchFamily="18" charset="0"/>
              </a:rPr>
              <a:t>Rastelli</a:t>
            </a:r>
            <a:r>
              <a:rPr lang="en-IN" sz="2400" dirty="0">
                <a:latin typeface="Times New Roman" pitchFamily="18" charset="0"/>
                <a:cs typeface="Times New Roman" pitchFamily="18" charset="0"/>
              </a:rPr>
              <a:t> procedure for anatomic repair of  TGA/VSD/LVOTO in 1969</a:t>
            </a:r>
          </a:p>
          <a:p>
            <a:pPr algn="just">
              <a:lnSpc>
                <a:spcPct val="120000"/>
              </a:lnSpc>
            </a:pPr>
            <a:r>
              <a:rPr lang="en-IN" sz="2400" dirty="0" err="1">
                <a:latin typeface="Times New Roman" pitchFamily="18" charset="0"/>
                <a:cs typeface="Times New Roman" pitchFamily="18" charset="0"/>
              </a:rPr>
              <a:t>Jatene</a:t>
            </a:r>
            <a:r>
              <a:rPr lang="en-IN" sz="2400" dirty="0">
                <a:latin typeface="Times New Roman" pitchFamily="18" charset="0"/>
                <a:cs typeface="Times New Roman" pitchFamily="18" charset="0"/>
              </a:rPr>
              <a:t> in Brazil introduce ASO in 1975 (TGA/VSD)</a:t>
            </a:r>
          </a:p>
          <a:p>
            <a:pPr algn="just">
              <a:lnSpc>
                <a:spcPct val="120000"/>
              </a:lnSpc>
            </a:pPr>
            <a:r>
              <a:rPr lang="en-IN" sz="2400" dirty="0">
                <a:latin typeface="Times New Roman" pitchFamily="18" charset="0"/>
                <a:cs typeface="Times New Roman" pitchFamily="18" charset="0"/>
              </a:rPr>
              <a:t>1980 REV for  TGA /VSD/LVOTO</a:t>
            </a:r>
            <a:endParaRPr lang="en-US" sz="2400" dirty="0">
              <a:latin typeface="Times New Roman" pitchFamily="18" charset="0"/>
              <a:cs typeface="Times New Roman" pitchFamily="18" charset="0"/>
            </a:endParaRPr>
          </a:p>
          <a:p>
            <a:pPr algn="just">
              <a:lnSpc>
                <a:spcPct val="120000"/>
              </a:lnSpc>
            </a:pPr>
            <a:r>
              <a:rPr lang="en-IN" sz="2400" dirty="0">
                <a:latin typeface="Times New Roman" pitchFamily="18" charset="0"/>
                <a:cs typeface="Times New Roman" pitchFamily="18" charset="0"/>
              </a:rPr>
              <a:t>1977 </a:t>
            </a:r>
            <a:r>
              <a:rPr lang="en-IN" sz="2400" dirty="0" err="1">
                <a:latin typeface="Times New Roman" pitchFamily="18" charset="0"/>
                <a:cs typeface="Times New Roman" pitchFamily="18" charset="0"/>
              </a:rPr>
              <a:t>Yacoub</a:t>
            </a:r>
            <a:r>
              <a:rPr lang="en-IN" sz="2400" dirty="0">
                <a:latin typeface="Times New Roman" pitchFamily="18" charset="0"/>
                <a:cs typeface="Times New Roman" pitchFamily="18" charset="0"/>
              </a:rPr>
              <a:t> et al. two stage repair </a:t>
            </a:r>
          </a:p>
          <a:p>
            <a:pPr algn="just">
              <a:lnSpc>
                <a:spcPct val="120000"/>
              </a:lnSpc>
            </a:pPr>
            <a:r>
              <a:rPr lang="en-IN" sz="2400" dirty="0">
                <a:latin typeface="Times New Roman" pitchFamily="18" charset="0"/>
                <a:cs typeface="Times New Roman" pitchFamily="18" charset="0"/>
              </a:rPr>
              <a:t>1983 </a:t>
            </a:r>
            <a:r>
              <a:rPr lang="en-IN" sz="2400" dirty="0" err="1">
                <a:latin typeface="Times New Roman" pitchFamily="18" charset="0"/>
                <a:cs typeface="Times New Roman" pitchFamily="18" charset="0"/>
              </a:rPr>
              <a:t>Quaegebeur</a:t>
            </a:r>
            <a:r>
              <a:rPr lang="en-IN" sz="2400" dirty="0">
                <a:latin typeface="Times New Roman" pitchFamily="18" charset="0"/>
                <a:cs typeface="Times New Roman" pitchFamily="18" charset="0"/>
              </a:rPr>
              <a:t> and Castaneda, primary repair in neonate </a:t>
            </a:r>
          </a:p>
          <a:p>
            <a:pPr algn="just">
              <a:lnSpc>
                <a:spcPct val="120000"/>
              </a:lnSpc>
            </a:pPr>
            <a:r>
              <a:rPr lang="en-IN" sz="2400" dirty="0">
                <a:latin typeface="Times New Roman" pitchFamily="18" charset="0"/>
                <a:cs typeface="Times New Roman" pitchFamily="18" charset="0"/>
              </a:rPr>
              <a:t>1988 Boston group, rapid two-stage ASO</a:t>
            </a:r>
          </a:p>
          <a:p>
            <a:pPr algn="just">
              <a:lnSpc>
                <a:spcPct val="120000"/>
              </a:lnSpc>
            </a:pPr>
            <a:r>
              <a:rPr lang="en-US" sz="2400" dirty="0">
                <a:latin typeface="Times New Roman" pitchFamily="18" charset="0"/>
                <a:cs typeface="Times New Roman" pitchFamily="18" charset="0"/>
              </a:rPr>
              <a:t>1982-Lecompte introduced his </a:t>
            </a:r>
            <a:r>
              <a:rPr lang="en-US" sz="2400" dirty="0" err="1">
                <a:latin typeface="Times New Roman" pitchFamily="18" charset="0"/>
                <a:cs typeface="Times New Roman" pitchFamily="18" charset="0"/>
              </a:rPr>
              <a:t>manoeuvre</a:t>
            </a:r>
            <a:r>
              <a:rPr lang="en-US" sz="2400" dirty="0">
                <a:latin typeface="Times New Roman" pitchFamily="18" charset="0"/>
                <a:cs typeface="Times New Roman" pitchFamily="18" charset="0"/>
              </a:rPr>
              <a:t> to directly    anastomose the PA’s to the neo-pulmonary “</a:t>
            </a:r>
            <a:r>
              <a:rPr lang="en-US" sz="2400" b="1" dirty="0">
                <a:latin typeface="Times New Roman" pitchFamily="18" charset="0"/>
                <a:cs typeface="Times New Roman" pitchFamily="18" charset="0"/>
              </a:rPr>
              <a:t>the </a:t>
            </a:r>
            <a:r>
              <a:rPr lang="en-US" sz="2400" b="1" dirty="0" err="1">
                <a:latin typeface="Times New Roman" pitchFamily="18" charset="0"/>
                <a:cs typeface="Times New Roman" pitchFamily="18" charset="0"/>
              </a:rPr>
              <a:t>french</a:t>
            </a:r>
            <a:r>
              <a:rPr lang="en-US" sz="2400" b="1" dirty="0">
                <a:latin typeface="Times New Roman" pitchFamily="18" charset="0"/>
                <a:cs typeface="Times New Roman" pitchFamily="18" charset="0"/>
              </a:rPr>
              <a:t> connection</a:t>
            </a:r>
            <a:endParaRPr lang="en-IN" sz="24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2035978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34963"/>
            <a:ext cx="12014200" cy="5842000"/>
          </a:xfrm>
        </p:spPr>
        <p:txBody>
          <a:bodyPr>
            <a:normAutofit/>
          </a:bodyPr>
          <a:lstStyle/>
          <a:p>
            <a:pPr marL="0" indent="0" algn="just">
              <a:buNone/>
            </a:pPr>
            <a:endParaRPr lang="en-IN" dirty="0"/>
          </a:p>
          <a:p>
            <a:pPr algn="just">
              <a:lnSpc>
                <a:spcPct val="100000"/>
              </a:lnSpc>
            </a:pPr>
            <a:r>
              <a:rPr lang="en-IN" dirty="0"/>
              <a:t>The first intervention </a:t>
            </a:r>
          </a:p>
          <a:p>
            <a:pPr lvl="1" algn="just">
              <a:lnSpc>
                <a:spcPct val="100000"/>
              </a:lnSpc>
            </a:pPr>
            <a:r>
              <a:rPr lang="en-IN" dirty="0"/>
              <a:t>create an atrial level defect to allow mixing of systemic and pulmonary venous return</a:t>
            </a:r>
          </a:p>
          <a:p>
            <a:pPr algn="just">
              <a:lnSpc>
                <a:spcPct val="100000"/>
              </a:lnSpc>
            </a:pPr>
            <a:endParaRPr lang="en-IN" dirty="0"/>
          </a:p>
          <a:p>
            <a:pPr algn="just">
              <a:lnSpc>
                <a:spcPct val="100000"/>
              </a:lnSpc>
            </a:pPr>
            <a:r>
              <a:rPr lang="en-IN" dirty="0"/>
              <a:t>Previously </a:t>
            </a:r>
          </a:p>
          <a:p>
            <a:pPr lvl="1" algn="just">
              <a:lnSpc>
                <a:spcPct val="100000"/>
              </a:lnSpc>
            </a:pPr>
            <a:r>
              <a:rPr lang="en-IN" dirty="0"/>
              <a:t> the Blalock-Hanlon </a:t>
            </a:r>
            <a:r>
              <a:rPr lang="en-IN" dirty="0" err="1"/>
              <a:t>septostomy</a:t>
            </a:r>
            <a:endParaRPr lang="en-IN" dirty="0"/>
          </a:p>
          <a:p>
            <a:pPr algn="just">
              <a:lnSpc>
                <a:spcPct val="100000"/>
              </a:lnSpc>
            </a:pPr>
            <a:endParaRPr lang="en-IN" dirty="0"/>
          </a:p>
          <a:p>
            <a:pPr algn="just">
              <a:lnSpc>
                <a:spcPct val="100000"/>
              </a:lnSpc>
            </a:pPr>
            <a:r>
              <a:rPr lang="en-IN" dirty="0"/>
              <a:t> Now </a:t>
            </a:r>
          </a:p>
          <a:p>
            <a:pPr lvl="1" algn="just">
              <a:lnSpc>
                <a:spcPct val="100000"/>
              </a:lnSpc>
            </a:pPr>
            <a:r>
              <a:rPr lang="en-IN" dirty="0"/>
              <a:t>Balloon catheter atrial </a:t>
            </a:r>
            <a:r>
              <a:rPr lang="en-IN" dirty="0" err="1"/>
              <a:t>septostomy</a:t>
            </a:r>
            <a:r>
              <a:rPr lang="en-IN" dirty="0"/>
              <a:t> or a </a:t>
            </a:r>
            <a:r>
              <a:rPr lang="en-IN" dirty="0" err="1"/>
              <a:t>Rashkind</a:t>
            </a:r>
            <a:r>
              <a:rPr lang="en-IN" dirty="0"/>
              <a:t> procedure</a:t>
            </a:r>
          </a:p>
          <a:p>
            <a:pPr algn="just">
              <a:lnSpc>
                <a:spcPct val="100000"/>
              </a:lnSpc>
            </a:pPr>
            <a:endParaRPr lang="en-IN" dirty="0"/>
          </a:p>
          <a:p>
            <a:pPr algn="just">
              <a:lnSpc>
                <a:spcPct val="100000"/>
              </a:lnSpc>
            </a:pPr>
            <a:r>
              <a:rPr lang="en-IN" dirty="0"/>
              <a:t>Allow a period of stabilization until definitive repair can be undertaken</a:t>
            </a:r>
          </a:p>
        </p:txBody>
      </p:sp>
    </p:spTree>
    <p:extLst>
      <p:ext uri="{BB962C8B-B14F-4D97-AF65-F5344CB8AC3E}">
        <p14:creationId xmlns:p14="http://schemas.microsoft.com/office/powerpoint/2010/main" val="829324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69888"/>
            <a:ext cx="11957050" cy="6308725"/>
          </a:xfrm>
        </p:spPr>
        <p:txBody>
          <a:bodyPr>
            <a:normAutofit lnSpcReduction="10000"/>
          </a:bodyPr>
          <a:lstStyle/>
          <a:p>
            <a:pPr algn="just">
              <a:lnSpc>
                <a:spcPct val="150000"/>
              </a:lnSpc>
            </a:pPr>
            <a:r>
              <a:rPr lang="en-IN" dirty="0"/>
              <a:t>Early attempts at repair aimed at physiologic correction as techniques for anatomic repair were unavailable</a:t>
            </a:r>
          </a:p>
          <a:p>
            <a:pPr algn="just">
              <a:lnSpc>
                <a:spcPct val="150000"/>
              </a:lnSpc>
            </a:pPr>
            <a:r>
              <a:rPr lang="en-IN" dirty="0"/>
              <a:t> The first attempt at repair described in 1959 by </a:t>
            </a:r>
            <a:r>
              <a:rPr lang="en-IN" dirty="0" err="1"/>
              <a:t>Åke</a:t>
            </a:r>
            <a:r>
              <a:rPr lang="en-IN" dirty="0"/>
              <a:t> </a:t>
            </a:r>
            <a:r>
              <a:rPr lang="en-IN" dirty="0" err="1"/>
              <a:t>Senning</a:t>
            </a:r>
            <a:endParaRPr lang="en-IN" dirty="0"/>
          </a:p>
          <a:p>
            <a:pPr algn="just">
              <a:lnSpc>
                <a:spcPct val="150000"/>
              </a:lnSpc>
            </a:pPr>
            <a:r>
              <a:rPr lang="en-IN" dirty="0"/>
              <a:t>William Thornton Mustard devised a similar technique -reported in 1964 </a:t>
            </a:r>
          </a:p>
          <a:p>
            <a:pPr algn="just">
              <a:lnSpc>
                <a:spcPct val="150000"/>
              </a:lnSpc>
            </a:pPr>
            <a:r>
              <a:rPr lang="en-IN" dirty="0"/>
              <a:t> Both involve the correction of blood flow at atrial level</a:t>
            </a:r>
          </a:p>
          <a:p>
            <a:pPr algn="just">
              <a:lnSpc>
                <a:spcPct val="150000"/>
              </a:lnSpc>
            </a:pPr>
            <a:r>
              <a:rPr lang="en-IN" dirty="0"/>
              <a:t> Both involve creation of a conduit within the atria to redirect systemic venous return to the left ventricle and PA and pulmonary venous flow to the right ventricle and aorta</a:t>
            </a:r>
          </a:p>
          <a:p>
            <a:pPr marL="0" indent="0" algn="just">
              <a:lnSpc>
                <a:spcPct val="150000"/>
              </a:lnSpc>
              <a:buNone/>
            </a:pPr>
            <a:r>
              <a:rPr lang="en-IN" dirty="0"/>
              <a:t> </a:t>
            </a:r>
          </a:p>
        </p:txBody>
      </p:sp>
    </p:spTree>
    <p:extLst>
      <p:ext uri="{BB962C8B-B14F-4D97-AF65-F5344CB8AC3E}">
        <p14:creationId xmlns:p14="http://schemas.microsoft.com/office/powerpoint/2010/main" val="922967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err="1"/>
              <a:t>Senning</a:t>
            </a:r>
            <a:r>
              <a:rPr lang="en-IN" i="1" dirty="0"/>
              <a:t> procedure</a:t>
            </a:r>
            <a:endParaRPr lang="en-IN" dirty="0"/>
          </a:p>
        </p:txBody>
      </p:sp>
      <p:sp>
        <p:nvSpPr>
          <p:cNvPr id="3" name="Content Placeholder 2"/>
          <p:cNvSpPr>
            <a:spLocks noGrp="1"/>
          </p:cNvSpPr>
          <p:nvPr>
            <p:ph idx="1"/>
          </p:nvPr>
        </p:nvSpPr>
        <p:spPr/>
        <p:txBody>
          <a:bodyPr>
            <a:normAutofit/>
          </a:bodyPr>
          <a:lstStyle/>
          <a:p>
            <a:endParaRPr lang="en-IN" dirty="0"/>
          </a:p>
        </p:txBody>
      </p:sp>
      <p:pic>
        <p:nvPicPr>
          <p:cNvPr id="4" name="Picture 3"/>
          <p:cNvPicPr>
            <a:picLocks noChangeAspect="1"/>
          </p:cNvPicPr>
          <p:nvPr/>
        </p:nvPicPr>
        <p:blipFill>
          <a:blip r:embed="rId3"/>
          <a:stretch>
            <a:fillRect/>
          </a:stretch>
        </p:blipFill>
        <p:spPr>
          <a:xfrm>
            <a:off x="783771" y="1904999"/>
            <a:ext cx="10199915" cy="4365172"/>
          </a:xfrm>
          <a:prstGeom prst="rect">
            <a:avLst/>
          </a:prstGeom>
          <a:scene3d>
            <a:camera prst="orthographicFront"/>
            <a:lightRig rig="threePt" dir="t"/>
          </a:scene3d>
          <a:sp3d>
            <a:bevelT/>
          </a:sp3d>
        </p:spPr>
      </p:pic>
      <p:graphicFrame>
        <p:nvGraphicFramePr>
          <p:cNvPr id="5" name="Table 4"/>
          <p:cNvGraphicFramePr>
            <a:graphicFrameLocks noGrp="1"/>
          </p:cNvGraphicFramePr>
          <p:nvPr>
            <p:extLst>
              <p:ext uri="{D42A27DB-BD31-4B8C-83A1-F6EECF244321}">
                <p14:modId xmlns:p14="http://schemas.microsoft.com/office/powerpoint/2010/main" val="744371581"/>
              </p:ext>
            </p:extLst>
          </p:nvPr>
        </p:nvGraphicFramePr>
        <p:xfrm>
          <a:off x="783771" y="1546997"/>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566705523"/>
                    </a:ext>
                  </a:extLst>
                </a:gridCol>
              </a:tblGrid>
              <a:tr h="370840">
                <a:tc>
                  <a:txBody>
                    <a:bodyPr/>
                    <a:lstStyle/>
                    <a:p>
                      <a:r>
                        <a:rPr lang="en-IN" sz="1800" b="0" i="0" u="none" strike="noStrike" kern="1200" baseline="0" dirty="0" err="1">
                          <a:solidFill>
                            <a:schemeClr val="lt1"/>
                          </a:solidFill>
                          <a:latin typeface="+mn-lt"/>
                          <a:ea typeface="+mn-ea"/>
                          <a:cs typeface="+mn-cs"/>
                        </a:rPr>
                        <a:t>Senning</a:t>
                      </a:r>
                      <a:r>
                        <a:rPr lang="en-IN" sz="1800" b="0" i="0" u="none" strike="noStrike" kern="1200" baseline="0" dirty="0">
                          <a:solidFill>
                            <a:schemeClr val="lt1"/>
                          </a:solidFill>
                          <a:latin typeface="+mn-lt"/>
                          <a:ea typeface="+mn-ea"/>
                          <a:cs typeface="+mn-cs"/>
                        </a:rPr>
                        <a:t> procedure</a:t>
                      </a:r>
                      <a:endParaRPr lang="en-IN" dirty="0"/>
                    </a:p>
                  </a:txBody>
                  <a:tcPr/>
                </a:tc>
                <a:extLst>
                  <a:ext uri="{0D108BD9-81ED-4DB2-BD59-A6C34878D82A}">
                    <a16:rowId xmlns:a16="http://schemas.microsoft.com/office/drawing/2014/main" val="2517780872"/>
                  </a:ext>
                </a:extLst>
              </a:tr>
            </a:tbl>
          </a:graphicData>
        </a:graphic>
      </p:graphicFrame>
    </p:spTree>
    <p:extLst>
      <p:ext uri="{BB962C8B-B14F-4D97-AF65-F5344CB8AC3E}">
        <p14:creationId xmlns:p14="http://schemas.microsoft.com/office/powerpoint/2010/main" val="430752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2457" y="2057401"/>
            <a:ext cx="8240486" cy="432162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38794463"/>
              </p:ext>
            </p:extLst>
          </p:nvPr>
        </p:nvGraphicFramePr>
        <p:xfrm>
          <a:off x="955555" y="1503205"/>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393801761"/>
                    </a:ext>
                  </a:extLst>
                </a:gridCol>
              </a:tblGrid>
              <a:tr h="370840">
                <a:tc>
                  <a:txBody>
                    <a:bodyPr/>
                    <a:lstStyle/>
                    <a:p>
                      <a:r>
                        <a:rPr lang="en-IN" sz="1800" b="0" i="0" u="none" strike="noStrike" kern="1200" baseline="0" dirty="0">
                          <a:solidFill>
                            <a:schemeClr val="lt1"/>
                          </a:solidFill>
                          <a:latin typeface="+mn-lt"/>
                          <a:ea typeface="+mn-ea"/>
                          <a:cs typeface="+mn-cs"/>
                        </a:rPr>
                        <a:t>Mustard procedure</a:t>
                      </a:r>
                      <a:endParaRPr lang="en-IN" dirty="0"/>
                    </a:p>
                  </a:txBody>
                  <a:tcPr/>
                </a:tc>
                <a:extLst>
                  <a:ext uri="{0D108BD9-81ED-4DB2-BD59-A6C34878D82A}">
                    <a16:rowId xmlns:a16="http://schemas.microsoft.com/office/drawing/2014/main" val="2309772935"/>
                  </a:ext>
                </a:extLst>
              </a:tr>
            </a:tbl>
          </a:graphicData>
        </a:graphic>
      </p:graphicFrame>
      <p:sp>
        <p:nvSpPr>
          <p:cNvPr id="6"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dirty="0"/>
              <a:t>Mustard procedure</a:t>
            </a:r>
          </a:p>
        </p:txBody>
      </p:sp>
    </p:spTree>
    <p:extLst>
      <p:ext uri="{BB962C8B-B14F-4D97-AF65-F5344CB8AC3E}">
        <p14:creationId xmlns:p14="http://schemas.microsoft.com/office/powerpoint/2010/main" val="1936211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a:solidFill>
                  <a:srgbClr val="FF0000"/>
                </a:solidFill>
              </a:rPr>
              <a:t>Complications of the Mustard and </a:t>
            </a:r>
            <a:r>
              <a:rPr lang="en-IN" b="1" dirty="0" err="1">
                <a:solidFill>
                  <a:srgbClr val="FF0000"/>
                </a:solidFill>
              </a:rPr>
              <a:t>Senning</a:t>
            </a:r>
            <a:endParaRPr lang="en-IN" b="1" dirty="0">
              <a:solidFill>
                <a:srgbClr val="FF0000"/>
              </a:solidFill>
            </a:endParaRPr>
          </a:p>
        </p:txBody>
      </p:sp>
      <p:sp>
        <p:nvSpPr>
          <p:cNvPr id="3" name="Content Placeholder 2"/>
          <p:cNvSpPr>
            <a:spLocks noGrp="1"/>
          </p:cNvSpPr>
          <p:nvPr>
            <p:ph idx="1"/>
          </p:nvPr>
        </p:nvSpPr>
        <p:spPr/>
        <p:txBody>
          <a:bodyPr/>
          <a:lstStyle/>
          <a:p>
            <a:pPr algn="just">
              <a:lnSpc>
                <a:spcPct val="150000"/>
              </a:lnSpc>
            </a:pPr>
            <a:r>
              <a:rPr lang="en-IN" dirty="0"/>
              <a:t>Related to the intra atrial baffle </a:t>
            </a:r>
          </a:p>
          <a:p>
            <a:pPr algn="just">
              <a:lnSpc>
                <a:spcPct val="150000"/>
              </a:lnSpc>
            </a:pPr>
            <a:r>
              <a:rPr lang="en-IN" dirty="0"/>
              <a:t> Immediate - baffle obstruction or leak and vena cava obstruction</a:t>
            </a:r>
          </a:p>
          <a:p>
            <a:pPr algn="just">
              <a:lnSpc>
                <a:spcPct val="150000"/>
              </a:lnSpc>
            </a:pPr>
            <a:r>
              <a:rPr lang="en-IN" dirty="0"/>
              <a:t> Late - pulmonary and/or systemic venous pathway stenosis</a:t>
            </a:r>
          </a:p>
          <a:p>
            <a:pPr lvl="1" algn="just">
              <a:lnSpc>
                <a:spcPct val="150000"/>
              </a:lnSpc>
            </a:pPr>
            <a:r>
              <a:rPr lang="en-IN" dirty="0"/>
              <a:t>Manifest as pulmonary venous hypertension and pulmonary </a:t>
            </a:r>
            <a:r>
              <a:rPr lang="en-IN" dirty="0" err="1"/>
              <a:t>edema</a:t>
            </a:r>
            <a:endParaRPr lang="en-IN" dirty="0"/>
          </a:p>
          <a:p>
            <a:pPr lvl="1" algn="just">
              <a:lnSpc>
                <a:spcPct val="150000"/>
              </a:lnSpc>
            </a:pPr>
            <a:r>
              <a:rPr lang="en-IN" dirty="0"/>
              <a:t> Less commonly the left pulmonary venous channel can become obstructed causing left-sided </a:t>
            </a:r>
            <a:r>
              <a:rPr lang="en-IN" dirty="0" err="1"/>
              <a:t>edema</a:t>
            </a:r>
            <a:endParaRPr lang="en-IN" dirty="0"/>
          </a:p>
        </p:txBody>
      </p:sp>
    </p:spTree>
    <p:extLst>
      <p:ext uri="{BB962C8B-B14F-4D97-AF65-F5344CB8AC3E}">
        <p14:creationId xmlns:p14="http://schemas.microsoft.com/office/powerpoint/2010/main" val="158470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Operations for congenital heart disease</a:t>
            </a:r>
          </a:p>
        </p:txBody>
      </p:sp>
      <p:sp>
        <p:nvSpPr>
          <p:cNvPr id="3" name="Content Placeholder 2"/>
          <p:cNvSpPr>
            <a:spLocks noGrp="1"/>
          </p:cNvSpPr>
          <p:nvPr>
            <p:ph idx="1"/>
          </p:nvPr>
        </p:nvSpPr>
        <p:spPr/>
        <p:txBody>
          <a:bodyPr>
            <a:normAutofit/>
          </a:bodyPr>
          <a:lstStyle/>
          <a:p>
            <a:r>
              <a:rPr lang="en-IN" dirty="0"/>
              <a:t>May be classified as </a:t>
            </a:r>
          </a:p>
          <a:p>
            <a:endParaRPr lang="en-IN" dirty="0"/>
          </a:p>
          <a:p>
            <a:r>
              <a:rPr lang="en-IN" dirty="0"/>
              <a:t>Palliative-  relieving the symptoms of the heart disease</a:t>
            </a:r>
          </a:p>
          <a:p>
            <a:endParaRPr lang="en-IN" dirty="0"/>
          </a:p>
          <a:p>
            <a:r>
              <a:rPr lang="en-IN" dirty="0"/>
              <a:t> Reparative or corrective - obtaining normal heart function</a:t>
            </a:r>
          </a:p>
          <a:p>
            <a:pPr marL="0" indent="0">
              <a:buNone/>
            </a:pPr>
            <a:endParaRPr lang="en-IN" dirty="0"/>
          </a:p>
        </p:txBody>
      </p:sp>
    </p:spTree>
    <p:extLst>
      <p:ext uri="{BB962C8B-B14F-4D97-AF65-F5344CB8AC3E}">
        <p14:creationId xmlns:p14="http://schemas.microsoft.com/office/powerpoint/2010/main" val="2234158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4875"/>
          </a:xfrm>
        </p:spPr>
        <p:txBody>
          <a:bodyPr/>
          <a:lstStyle/>
          <a:p>
            <a:r>
              <a:rPr lang="en-IN" i="1" dirty="0"/>
              <a:t>Arterial switch: Jatene procedure</a:t>
            </a:r>
            <a:endParaRPr lang="en-IN" dirty="0"/>
          </a:p>
        </p:txBody>
      </p:sp>
      <p:sp>
        <p:nvSpPr>
          <p:cNvPr id="3" name="Content Placeholder 2"/>
          <p:cNvSpPr>
            <a:spLocks noGrp="1"/>
          </p:cNvSpPr>
          <p:nvPr>
            <p:ph sz="half" idx="1"/>
          </p:nvPr>
        </p:nvSpPr>
        <p:spPr>
          <a:xfrm>
            <a:off x="751840" y="1188720"/>
            <a:ext cx="5005493" cy="5273039"/>
          </a:xfrm>
        </p:spPr>
        <p:txBody>
          <a:bodyPr>
            <a:normAutofit/>
          </a:bodyPr>
          <a:lstStyle/>
          <a:p>
            <a:endParaRPr lang="en-IN" dirty="0"/>
          </a:p>
          <a:p>
            <a:r>
              <a:rPr lang="en-IN" dirty="0"/>
              <a:t>Successful anatomic repair of TGA - accomplished by </a:t>
            </a:r>
            <a:r>
              <a:rPr lang="en-IN" dirty="0" err="1"/>
              <a:t>Adib</a:t>
            </a:r>
            <a:r>
              <a:rPr lang="en-IN" dirty="0"/>
              <a:t> Jatene in Sao Paulo Brazil in 1976 </a:t>
            </a:r>
          </a:p>
          <a:p>
            <a:r>
              <a:rPr lang="en-IN" dirty="0"/>
              <a:t>Accomplished anatomic switching of the great vessels with the associated coronary arteries </a:t>
            </a:r>
          </a:p>
          <a:p>
            <a:endParaRPr lang="en-IN" dirty="0"/>
          </a:p>
          <a:p>
            <a:endParaRPr lang="en-IN" dirty="0"/>
          </a:p>
        </p:txBody>
      </p:sp>
      <p:pic>
        <p:nvPicPr>
          <p:cNvPr id="5" name="Content Placeholder 4"/>
          <p:cNvPicPr>
            <a:picLocks noGrp="1" noChangeAspect="1"/>
          </p:cNvPicPr>
          <p:nvPr>
            <p:ph sz="half" idx="2"/>
          </p:nvPr>
        </p:nvPicPr>
        <p:blipFill>
          <a:blip r:embed="rId3"/>
          <a:stretch>
            <a:fillRect/>
          </a:stretch>
        </p:blipFill>
        <p:spPr>
          <a:xfrm>
            <a:off x="8148413" y="2429746"/>
            <a:ext cx="2035200" cy="2025600"/>
          </a:xfrm>
          <a:prstGeom prst="rect">
            <a:avLst/>
          </a:prstGeom>
        </p:spPr>
      </p:pic>
    </p:spTree>
    <p:extLst>
      <p:ext uri="{BB962C8B-B14F-4D97-AF65-F5344CB8AC3E}">
        <p14:creationId xmlns:p14="http://schemas.microsoft.com/office/powerpoint/2010/main" val="3367519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0" y="381000"/>
            <a:ext cx="6313714" cy="6281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64633521"/>
              </p:ext>
            </p:extLst>
          </p:nvPr>
        </p:nvGraphicFramePr>
        <p:xfrm>
          <a:off x="816429" y="870856"/>
          <a:ext cx="3243942" cy="365760"/>
        </p:xfrm>
        <a:graphic>
          <a:graphicData uri="http://schemas.openxmlformats.org/drawingml/2006/table">
            <a:tbl>
              <a:tblPr firstRow="1" bandRow="1">
                <a:tableStyleId>{5C22544A-7EE6-4342-B048-85BDC9FD1C3A}</a:tableStyleId>
              </a:tblPr>
              <a:tblGrid>
                <a:gridCol w="3243942">
                  <a:extLst>
                    <a:ext uri="{9D8B030D-6E8A-4147-A177-3AD203B41FA5}">
                      <a16:colId xmlns:a16="http://schemas.microsoft.com/office/drawing/2014/main" val="3356011281"/>
                    </a:ext>
                  </a:extLst>
                </a:gridCol>
              </a:tblGrid>
              <a:tr h="219649">
                <a:tc>
                  <a:txBody>
                    <a:bodyPr/>
                    <a:lstStyle/>
                    <a:p>
                      <a:r>
                        <a:rPr lang="en-IN" sz="1800" b="0" i="0" u="none" strike="noStrike" kern="1200" baseline="0" dirty="0" err="1">
                          <a:solidFill>
                            <a:schemeClr val="lt1"/>
                          </a:solidFill>
                          <a:latin typeface="+mn-lt"/>
                          <a:ea typeface="+mn-ea"/>
                          <a:cs typeface="+mn-cs"/>
                        </a:rPr>
                        <a:t>Jatene</a:t>
                      </a:r>
                      <a:r>
                        <a:rPr lang="en-IN" sz="1800" b="0" i="0" u="none" strike="noStrike" kern="1200" baseline="0" dirty="0">
                          <a:solidFill>
                            <a:schemeClr val="lt1"/>
                          </a:solidFill>
                          <a:latin typeface="+mn-lt"/>
                          <a:ea typeface="+mn-ea"/>
                          <a:cs typeface="+mn-cs"/>
                        </a:rPr>
                        <a:t> arterial switch procedure</a:t>
                      </a:r>
                      <a:endParaRPr lang="en-IN" dirty="0"/>
                    </a:p>
                  </a:txBody>
                  <a:tcPr/>
                </a:tc>
                <a:extLst>
                  <a:ext uri="{0D108BD9-81ED-4DB2-BD59-A6C34878D82A}">
                    <a16:rowId xmlns:a16="http://schemas.microsoft.com/office/drawing/2014/main" val="1246145227"/>
                  </a:ext>
                </a:extLst>
              </a:tr>
            </a:tbl>
          </a:graphicData>
        </a:graphic>
      </p:graphicFrame>
    </p:spTree>
    <p:extLst>
      <p:ext uri="{BB962C8B-B14F-4D97-AF65-F5344CB8AC3E}">
        <p14:creationId xmlns:p14="http://schemas.microsoft.com/office/powerpoint/2010/main" val="3257209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300000"/>
              </a:lnSpc>
            </a:pPr>
            <a:r>
              <a:rPr lang="en-IN" dirty="0"/>
              <a:t>Benefits of the arterial over the atrial switch</a:t>
            </a:r>
          </a:p>
        </p:txBody>
      </p:sp>
      <p:sp>
        <p:nvSpPr>
          <p:cNvPr id="3" name="Content Placeholder 2"/>
          <p:cNvSpPr>
            <a:spLocks noGrp="1"/>
          </p:cNvSpPr>
          <p:nvPr>
            <p:ph idx="1"/>
          </p:nvPr>
        </p:nvSpPr>
        <p:spPr/>
        <p:txBody>
          <a:bodyPr>
            <a:normAutofit/>
          </a:bodyPr>
          <a:lstStyle/>
          <a:p>
            <a:pPr algn="just">
              <a:lnSpc>
                <a:spcPct val="150000"/>
              </a:lnSpc>
            </a:pPr>
            <a:r>
              <a:rPr lang="en-IN" dirty="0"/>
              <a:t>Lower incidence of arrhythmias</a:t>
            </a:r>
          </a:p>
          <a:p>
            <a:pPr algn="just">
              <a:lnSpc>
                <a:spcPct val="150000"/>
              </a:lnSpc>
            </a:pPr>
            <a:endParaRPr lang="en-IN" dirty="0"/>
          </a:p>
          <a:p>
            <a:pPr algn="just">
              <a:lnSpc>
                <a:spcPct val="150000"/>
              </a:lnSpc>
            </a:pPr>
            <a:r>
              <a:rPr lang="en-IN" dirty="0"/>
              <a:t> Restoration of normal </a:t>
            </a:r>
            <a:r>
              <a:rPr lang="en-IN" dirty="0" err="1"/>
              <a:t>ventriculo</a:t>
            </a:r>
            <a:r>
              <a:rPr lang="en-IN" dirty="0"/>
              <a:t> arterial relationships </a:t>
            </a:r>
          </a:p>
          <a:p>
            <a:pPr lvl="1" algn="just">
              <a:lnSpc>
                <a:spcPct val="150000"/>
              </a:lnSpc>
            </a:pPr>
            <a:r>
              <a:rPr lang="en-IN" dirty="0"/>
              <a:t>left ventricle becoming the systemic ventricle</a:t>
            </a:r>
          </a:p>
          <a:p>
            <a:pPr lvl="3" algn="just">
              <a:lnSpc>
                <a:spcPct val="150000"/>
              </a:lnSpc>
            </a:pPr>
            <a:r>
              <a:rPr lang="en-IN" dirty="0"/>
              <a:t>Result in preservation of ventricular and atrioventricular valve function </a:t>
            </a:r>
          </a:p>
        </p:txBody>
      </p:sp>
    </p:spTree>
    <p:extLst>
      <p:ext uri="{BB962C8B-B14F-4D97-AF65-F5344CB8AC3E}">
        <p14:creationId xmlns:p14="http://schemas.microsoft.com/office/powerpoint/2010/main" val="1761138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normAutofit fontScale="47500" lnSpcReduction="20000"/>
          </a:bodyPr>
          <a:lstStyle/>
          <a:p>
            <a:pPr algn="just">
              <a:lnSpc>
                <a:spcPct val="170000"/>
              </a:lnSpc>
            </a:pPr>
            <a:r>
              <a:rPr lang="en-IN" sz="6600" dirty="0"/>
              <a:t> The most common complication of the arterial switch is </a:t>
            </a:r>
            <a:r>
              <a:rPr lang="en-IN" sz="6600" dirty="0" err="1"/>
              <a:t>supravalvular</a:t>
            </a:r>
            <a:r>
              <a:rPr lang="en-IN" sz="6600" dirty="0"/>
              <a:t> pulmonary stenosis</a:t>
            </a:r>
            <a:endParaRPr lang="en-IN" sz="6400" dirty="0"/>
          </a:p>
          <a:p>
            <a:pPr algn="just">
              <a:lnSpc>
                <a:spcPct val="170000"/>
              </a:lnSpc>
            </a:pPr>
            <a:r>
              <a:rPr lang="en-IN" sz="6400" dirty="0"/>
              <a:t> LVOT obstruction is rare </a:t>
            </a:r>
          </a:p>
          <a:p>
            <a:pPr algn="just">
              <a:lnSpc>
                <a:spcPct val="170000"/>
              </a:lnSpc>
            </a:pPr>
            <a:r>
              <a:rPr lang="en-IN" sz="6400" dirty="0"/>
              <a:t>Dilatation of the </a:t>
            </a:r>
            <a:r>
              <a:rPr lang="en-IN" sz="6400" dirty="0" err="1"/>
              <a:t>neoaortic</a:t>
            </a:r>
            <a:r>
              <a:rPr lang="en-IN" sz="6400" dirty="0"/>
              <a:t> root</a:t>
            </a:r>
          </a:p>
          <a:p>
            <a:pPr algn="just">
              <a:lnSpc>
                <a:spcPct val="170000"/>
              </a:lnSpc>
            </a:pPr>
            <a:r>
              <a:rPr lang="en-IN" sz="6400" dirty="0"/>
              <a:t>Substantial risk of early and late coronary artery occlusion </a:t>
            </a:r>
          </a:p>
        </p:txBody>
      </p:sp>
    </p:spTree>
    <p:extLst>
      <p:ext uri="{BB962C8B-B14F-4D97-AF65-F5344CB8AC3E}">
        <p14:creationId xmlns:p14="http://schemas.microsoft.com/office/powerpoint/2010/main" val="3961729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a:t>Rastelli procedure</a:t>
            </a:r>
            <a:endParaRPr lang="en-IN"/>
          </a:p>
        </p:txBody>
      </p:sp>
      <p:sp>
        <p:nvSpPr>
          <p:cNvPr id="3" name="Content Placeholder 2"/>
          <p:cNvSpPr>
            <a:spLocks noGrp="1"/>
          </p:cNvSpPr>
          <p:nvPr>
            <p:ph idx="1"/>
          </p:nvPr>
        </p:nvSpPr>
        <p:spPr/>
        <p:txBody>
          <a:bodyPr>
            <a:normAutofit fontScale="85000" lnSpcReduction="20000"/>
          </a:bodyPr>
          <a:lstStyle/>
          <a:p>
            <a:pPr algn="just">
              <a:lnSpc>
                <a:spcPct val="150000"/>
              </a:lnSpc>
            </a:pPr>
            <a:r>
              <a:rPr lang="en-IN" dirty="0"/>
              <a:t>The </a:t>
            </a:r>
            <a:r>
              <a:rPr lang="en-IN" dirty="0" err="1"/>
              <a:t>Rastelli</a:t>
            </a:r>
            <a:r>
              <a:rPr lang="en-IN" dirty="0"/>
              <a:t> operation was conceived by </a:t>
            </a:r>
            <a:r>
              <a:rPr lang="en-IN" dirty="0" err="1"/>
              <a:t>Gian</a:t>
            </a:r>
            <a:r>
              <a:rPr lang="en-IN" dirty="0"/>
              <a:t> Carlo </a:t>
            </a:r>
            <a:r>
              <a:rPr lang="en-IN" dirty="0" err="1"/>
              <a:t>Rastelli</a:t>
            </a:r>
            <a:endParaRPr lang="en-IN" dirty="0"/>
          </a:p>
          <a:p>
            <a:pPr algn="just">
              <a:lnSpc>
                <a:spcPct val="150000"/>
              </a:lnSpc>
            </a:pPr>
            <a:r>
              <a:rPr lang="en-IN" dirty="0"/>
              <a:t>For surgical repair for children born with TGA VSD PS</a:t>
            </a:r>
          </a:p>
          <a:p>
            <a:pPr marL="457200" lvl="1" indent="0" algn="just">
              <a:lnSpc>
                <a:spcPct val="150000"/>
              </a:lnSpc>
              <a:buNone/>
            </a:pPr>
            <a:r>
              <a:rPr lang="en-IN" dirty="0"/>
              <a:t> LVOT obstruction </a:t>
            </a:r>
          </a:p>
          <a:p>
            <a:pPr algn="just">
              <a:lnSpc>
                <a:spcPct val="150000"/>
              </a:lnSpc>
            </a:pPr>
            <a:r>
              <a:rPr lang="en-IN" dirty="0"/>
              <a:t>First successfully performed by </a:t>
            </a:r>
            <a:r>
              <a:rPr lang="en-IN" dirty="0" err="1"/>
              <a:t>Dr.</a:t>
            </a:r>
            <a:r>
              <a:rPr lang="en-IN" dirty="0"/>
              <a:t> Robert Wallace at the Mayo Clinic on July 26, 1968</a:t>
            </a:r>
          </a:p>
          <a:p>
            <a:pPr algn="just">
              <a:lnSpc>
                <a:spcPct val="150000"/>
              </a:lnSpc>
            </a:pPr>
            <a:r>
              <a:rPr lang="en-IN" dirty="0"/>
              <a:t>The operation is based on a re-direction of ventricular outflows:</a:t>
            </a:r>
          </a:p>
          <a:p>
            <a:pPr lvl="1" algn="just">
              <a:lnSpc>
                <a:spcPct val="150000"/>
              </a:lnSpc>
            </a:pPr>
            <a:r>
              <a:rPr lang="en-IN" dirty="0"/>
              <a:t> </a:t>
            </a:r>
            <a:r>
              <a:rPr lang="en-IN" dirty="0" err="1"/>
              <a:t>intracardiac</a:t>
            </a:r>
            <a:r>
              <a:rPr lang="en-IN" dirty="0"/>
              <a:t> baffle tunnels the left ventricle to the aorta and an external </a:t>
            </a:r>
            <a:r>
              <a:rPr lang="en-IN" dirty="0" err="1"/>
              <a:t>valved</a:t>
            </a:r>
            <a:r>
              <a:rPr lang="en-IN" dirty="0"/>
              <a:t> conduit connects the right ventricle and the pulmonary artery</a:t>
            </a:r>
          </a:p>
        </p:txBody>
      </p:sp>
    </p:spTree>
    <p:extLst>
      <p:ext uri="{BB962C8B-B14F-4D97-AF65-F5344CB8AC3E}">
        <p14:creationId xmlns:p14="http://schemas.microsoft.com/office/powerpoint/2010/main" val="1418896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"Rastelli procedure" </a:t>
            </a:r>
            <a:endParaRPr lang="en-IN" dirty="0"/>
          </a:p>
        </p:txBody>
      </p:sp>
      <p:sp>
        <p:nvSpPr>
          <p:cNvPr id="3" name="Content Placeholder 2"/>
          <p:cNvSpPr>
            <a:spLocks noGrp="1"/>
          </p:cNvSpPr>
          <p:nvPr>
            <p:ph idx="1"/>
          </p:nvPr>
        </p:nvSpPr>
        <p:spPr/>
        <p:txBody>
          <a:bodyPr>
            <a:normAutofit/>
          </a:bodyPr>
          <a:lstStyle/>
          <a:p>
            <a:pPr algn="just">
              <a:lnSpc>
                <a:spcPct val="150000"/>
              </a:lnSpc>
            </a:pPr>
            <a:r>
              <a:rPr lang="en-IN" dirty="0"/>
              <a:t>Applied to patients who undergo an operation that includes a VSD closure with an </a:t>
            </a:r>
            <a:r>
              <a:rPr lang="en-IN" dirty="0" err="1"/>
              <a:t>extracardiac</a:t>
            </a:r>
            <a:r>
              <a:rPr lang="en-IN" dirty="0"/>
              <a:t> ventricle to pulmonary artery conduit</a:t>
            </a:r>
          </a:p>
          <a:p>
            <a:pPr algn="just">
              <a:lnSpc>
                <a:spcPct val="150000"/>
              </a:lnSpc>
            </a:pPr>
            <a:r>
              <a:rPr lang="en-IN" dirty="0"/>
              <a:t>Includes patients with</a:t>
            </a:r>
          </a:p>
          <a:p>
            <a:pPr lvl="1" algn="just">
              <a:lnSpc>
                <a:spcPct val="150000"/>
              </a:lnSpc>
            </a:pPr>
            <a:r>
              <a:rPr lang="en-IN" dirty="0"/>
              <a:t>Truncus arteriosus</a:t>
            </a:r>
          </a:p>
          <a:p>
            <a:pPr lvl="1" algn="just">
              <a:lnSpc>
                <a:spcPct val="150000"/>
              </a:lnSpc>
            </a:pPr>
            <a:r>
              <a:rPr lang="en-IN" dirty="0"/>
              <a:t>VSD with pulmonary atresia</a:t>
            </a:r>
          </a:p>
          <a:p>
            <a:pPr lvl="1" algn="just">
              <a:lnSpc>
                <a:spcPct val="150000"/>
              </a:lnSpc>
            </a:pPr>
            <a:r>
              <a:rPr lang="en-IN" dirty="0"/>
              <a:t>Double outlet right ventricle</a:t>
            </a:r>
          </a:p>
        </p:txBody>
      </p:sp>
    </p:spTree>
    <p:extLst>
      <p:ext uri="{BB962C8B-B14F-4D97-AF65-F5344CB8AC3E}">
        <p14:creationId xmlns:p14="http://schemas.microsoft.com/office/powerpoint/2010/main" val="2334456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6030" y="1654629"/>
            <a:ext cx="9710056" cy="437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18950763"/>
              </p:ext>
            </p:extLst>
          </p:nvPr>
        </p:nvGraphicFramePr>
        <p:xfrm>
          <a:off x="1621972" y="446315"/>
          <a:ext cx="2318658" cy="587828"/>
        </p:xfrm>
        <a:graphic>
          <a:graphicData uri="http://schemas.openxmlformats.org/drawingml/2006/table">
            <a:tbl>
              <a:tblPr firstRow="1" bandRow="1">
                <a:tableStyleId>{5C22544A-7EE6-4342-B048-85BDC9FD1C3A}</a:tableStyleId>
              </a:tblPr>
              <a:tblGrid>
                <a:gridCol w="2318658">
                  <a:extLst>
                    <a:ext uri="{9D8B030D-6E8A-4147-A177-3AD203B41FA5}">
                      <a16:colId xmlns:a16="http://schemas.microsoft.com/office/drawing/2014/main" val="2429060414"/>
                    </a:ext>
                  </a:extLst>
                </a:gridCol>
              </a:tblGrid>
              <a:tr h="587828">
                <a:tc>
                  <a:txBody>
                    <a:bodyPr/>
                    <a:lstStyle/>
                    <a:p>
                      <a:r>
                        <a:rPr lang="en-IN" sz="1800" b="0" i="0" u="none" strike="noStrike" kern="1200" baseline="0" dirty="0" err="1">
                          <a:solidFill>
                            <a:schemeClr val="lt1"/>
                          </a:solidFill>
                          <a:latin typeface="+mn-lt"/>
                          <a:ea typeface="+mn-ea"/>
                          <a:cs typeface="+mn-cs"/>
                        </a:rPr>
                        <a:t>Rastelli</a:t>
                      </a:r>
                      <a:r>
                        <a:rPr lang="en-IN" sz="1800" b="0" i="0" u="none" strike="noStrike" kern="1200" baseline="0" dirty="0">
                          <a:solidFill>
                            <a:schemeClr val="lt1"/>
                          </a:solidFill>
                          <a:latin typeface="+mn-lt"/>
                          <a:ea typeface="+mn-ea"/>
                          <a:cs typeface="+mn-cs"/>
                        </a:rPr>
                        <a:t>  procedure</a:t>
                      </a:r>
                      <a:endParaRPr lang="en-IN" dirty="0"/>
                    </a:p>
                  </a:txBody>
                  <a:tcPr/>
                </a:tc>
                <a:extLst>
                  <a:ext uri="{0D108BD9-81ED-4DB2-BD59-A6C34878D82A}">
                    <a16:rowId xmlns:a16="http://schemas.microsoft.com/office/drawing/2014/main" val="707617304"/>
                  </a:ext>
                </a:extLst>
              </a:tr>
            </a:tbl>
          </a:graphicData>
        </a:graphic>
      </p:graphicFrame>
    </p:spTree>
    <p:extLst>
      <p:ext uri="{BB962C8B-B14F-4D97-AF65-F5344CB8AC3E}">
        <p14:creationId xmlns:p14="http://schemas.microsoft.com/office/powerpoint/2010/main" val="2187382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Congenitally Corrected Transposition:</a:t>
            </a:r>
            <a:br>
              <a:rPr lang="en-IN" b="1" dirty="0"/>
            </a:br>
            <a:r>
              <a:rPr lang="en-IN" b="1" dirty="0"/>
              <a:t>Double-Switch Procedure  </a:t>
            </a:r>
            <a:endParaRPr lang="en-IN" dirty="0"/>
          </a:p>
        </p:txBody>
      </p:sp>
      <p:sp>
        <p:nvSpPr>
          <p:cNvPr id="3" name="Content Placeholder 2"/>
          <p:cNvSpPr>
            <a:spLocks noGrp="1"/>
          </p:cNvSpPr>
          <p:nvPr>
            <p:ph idx="1"/>
          </p:nvPr>
        </p:nvSpPr>
        <p:spPr/>
        <p:txBody>
          <a:bodyPr>
            <a:normAutofit/>
          </a:bodyPr>
          <a:lstStyle/>
          <a:p>
            <a:pPr algn="just">
              <a:lnSpc>
                <a:spcPct val="150000"/>
              </a:lnSpc>
            </a:pPr>
            <a:r>
              <a:rPr lang="en-IN" dirty="0"/>
              <a:t>Discordance at the atrioventricular and </a:t>
            </a:r>
            <a:r>
              <a:rPr lang="en-IN" dirty="0" err="1"/>
              <a:t>ventriculoarterial</a:t>
            </a:r>
            <a:r>
              <a:rPr lang="en-IN" dirty="0"/>
              <a:t> levels</a:t>
            </a:r>
          </a:p>
          <a:p>
            <a:pPr algn="just">
              <a:lnSpc>
                <a:spcPct val="150000"/>
              </a:lnSpc>
            </a:pPr>
            <a:r>
              <a:rPr lang="en-IN" dirty="0"/>
              <a:t>High prevalence of</a:t>
            </a:r>
          </a:p>
          <a:p>
            <a:pPr lvl="1" algn="just">
              <a:lnSpc>
                <a:spcPct val="150000"/>
              </a:lnSpc>
            </a:pPr>
            <a:r>
              <a:rPr lang="en-IN" dirty="0"/>
              <a:t> tricuspid valve insufficiency, right ventricular failure, complete heart block</a:t>
            </a:r>
          </a:p>
          <a:p>
            <a:pPr algn="just">
              <a:lnSpc>
                <a:spcPct val="150000"/>
              </a:lnSpc>
            </a:pPr>
            <a:r>
              <a:rPr lang="en-IN" dirty="0"/>
              <a:t>Led to double-switch</a:t>
            </a:r>
          </a:p>
          <a:p>
            <a:pPr lvl="1" algn="just">
              <a:lnSpc>
                <a:spcPct val="150000"/>
              </a:lnSpc>
            </a:pPr>
            <a:r>
              <a:rPr lang="en-IN" sz="1700" dirty="0"/>
              <a:t>An atrial correction procedure (either the </a:t>
            </a:r>
            <a:r>
              <a:rPr lang="en-IN" sz="1700" dirty="0" err="1"/>
              <a:t>Senning</a:t>
            </a:r>
            <a:r>
              <a:rPr lang="en-IN" sz="1700" dirty="0"/>
              <a:t> or </a:t>
            </a:r>
            <a:r>
              <a:rPr lang="en-IN" sz="1700" dirty="0" err="1"/>
              <a:t>theMustard</a:t>
            </a:r>
            <a:r>
              <a:rPr lang="en-IN" sz="1700" dirty="0"/>
              <a:t> procedure) and a </a:t>
            </a:r>
            <a:r>
              <a:rPr lang="en-IN" sz="1700" dirty="0" err="1"/>
              <a:t>Jatene</a:t>
            </a:r>
            <a:r>
              <a:rPr lang="en-IN" sz="1700" dirty="0"/>
              <a:t> arterial switch</a:t>
            </a:r>
          </a:p>
          <a:p>
            <a:pPr lvl="1" algn="just">
              <a:lnSpc>
                <a:spcPct val="150000"/>
              </a:lnSpc>
            </a:pPr>
            <a:r>
              <a:rPr lang="en-IN" sz="1700" dirty="0"/>
              <a:t> Or an atrial switch and a Pasteli-type repair (also known as the </a:t>
            </a:r>
            <a:r>
              <a:rPr lang="en-IN" sz="1700" dirty="0" err="1"/>
              <a:t>Ilbawi</a:t>
            </a:r>
            <a:r>
              <a:rPr lang="en-IN" sz="1700" dirty="0"/>
              <a:t> procedure or the “</a:t>
            </a:r>
            <a:r>
              <a:rPr lang="en-IN" sz="1700" dirty="0" err="1"/>
              <a:t>Senelli</a:t>
            </a:r>
            <a:r>
              <a:rPr lang="en-IN" sz="1700" dirty="0"/>
              <a:t>” procedure)</a:t>
            </a:r>
          </a:p>
          <a:p>
            <a:pPr algn="just">
              <a:lnSpc>
                <a:spcPct val="150000"/>
              </a:lnSpc>
            </a:pPr>
            <a:endParaRPr lang="en-IN" dirty="0"/>
          </a:p>
        </p:txBody>
      </p:sp>
    </p:spTree>
    <p:extLst>
      <p:ext uri="{BB962C8B-B14F-4D97-AF65-F5344CB8AC3E}">
        <p14:creationId xmlns:p14="http://schemas.microsoft.com/office/powerpoint/2010/main" val="2962073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692"/>
            <a:ext cx="10515600" cy="803564"/>
          </a:xfrm>
        </p:spPr>
        <p:txBody>
          <a:bodyPr>
            <a:normAutofit/>
          </a:bodyPr>
          <a:lstStyle/>
          <a:p>
            <a:r>
              <a:rPr lang="en-IN" b="1" dirty="0"/>
              <a:t>DKS Procedure</a:t>
            </a:r>
            <a:endParaRPr lang="en-IN" dirty="0"/>
          </a:p>
        </p:txBody>
      </p:sp>
      <p:sp>
        <p:nvSpPr>
          <p:cNvPr id="3" name="Content Placeholder 2"/>
          <p:cNvSpPr>
            <a:spLocks noGrp="1"/>
          </p:cNvSpPr>
          <p:nvPr>
            <p:ph idx="1"/>
          </p:nvPr>
        </p:nvSpPr>
        <p:spPr>
          <a:xfrm>
            <a:off x="208345" y="928256"/>
            <a:ext cx="11736728" cy="5248707"/>
          </a:xfrm>
        </p:spPr>
        <p:txBody>
          <a:bodyPr>
            <a:normAutofit/>
          </a:bodyPr>
          <a:lstStyle/>
          <a:p>
            <a:pPr algn="just">
              <a:lnSpc>
                <a:spcPct val="150000"/>
              </a:lnSpc>
            </a:pPr>
            <a:r>
              <a:rPr lang="en-IN" dirty="0"/>
              <a:t>Described independently in 1970s by Paul S. </a:t>
            </a:r>
            <a:r>
              <a:rPr lang="en-IN" dirty="0" err="1"/>
              <a:t>Damus</a:t>
            </a:r>
            <a:r>
              <a:rPr lang="en-IN" dirty="0"/>
              <a:t>, Michael Kaye, and H. C. </a:t>
            </a:r>
            <a:r>
              <a:rPr lang="en-IN" dirty="0" err="1"/>
              <a:t>Stansel</a:t>
            </a:r>
            <a:endParaRPr lang="en-IN" dirty="0"/>
          </a:p>
          <a:p>
            <a:pPr algn="just">
              <a:lnSpc>
                <a:spcPct val="150000"/>
              </a:lnSpc>
            </a:pPr>
            <a:r>
              <a:rPr lang="en-IN" dirty="0"/>
              <a:t> Originally intended to treat TGA with VSD</a:t>
            </a:r>
          </a:p>
          <a:p>
            <a:pPr algn="just">
              <a:lnSpc>
                <a:spcPct val="150000"/>
              </a:lnSpc>
            </a:pPr>
            <a:r>
              <a:rPr lang="en-IN" dirty="0"/>
              <a:t>Now used in patients who all have similar anatomy:</a:t>
            </a:r>
          </a:p>
          <a:p>
            <a:pPr algn="just">
              <a:lnSpc>
                <a:spcPct val="150000"/>
              </a:lnSpc>
            </a:pPr>
            <a:r>
              <a:rPr lang="en-IN" dirty="0"/>
              <a:t>A dominant left ventricle giving rise to the PA and a rudimentary right ventricle giving rise to the aorta</a:t>
            </a:r>
          </a:p>
          <a:p>
            <a:pPr lvl="1" algn="just">
              <a:lnSpc>
                <a:spcPct val="150000"/>
              </a:lnSpc>
            </a:pPr>
            <a:r>
              <a:rPr lang="en-IN" sz="2000" dirty="0"/>
              <a:t> double inlet left ventricle, tricuspid atresia with TGA, or TGA with a </a:t>
            </a:r>
            <a:r>
              <a:rPr lang="en-IN" sz="2000" dirty="0" err="1"/>
              <a:t>hypoplastic</a:t>
            </a:r>
            <a:r>
              <a:rPr lang="en-IN" sz="2000" dirty="0"/>
              <a:t> right heart</a:t>
            </a:r>
          </a:p>
          <a:p>
            <a:endParaRPr lang="en-IN" dirty="0"/>
          </a:p>
        </p:txBody>
      </p:sp>
    </p:spTree>
    <p:extLst>
      <p:ext uri="{BB962C8B-B14F-4D97-AF65-F5344CB8AC3E}">
        <p14:creationId xmlns:p14="http://schemas.microsoft.com/office/powerpoint/2010/main" val="39207494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08171" y="522514"/>
            <a:ext cx="5344885" cy="598714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80598053"/>
              </p:ext>
            </p:extLst>
          </p:nvPr>
        </p:nvGraphicFramePr>
        <p:xfrm>
          <a:off x="2032000" y="719666"/>
          <a:ext cx="2844800" cy="57912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1072588124"/>
                    </a:ext>
                  </a:extLst>
                </a:gridCol>
              </a:tblGrid>
              <a:tr h="370840">
                <a:tc>
                  <a:txBody>
                    <a:bodyPr/>
                    <a:lstStyle/>
                    <a:p>
                      <a:r>
                        <a:rPr lang="en-IN" sz="1800" b="0" i="0" u="none" strike="noStrike" kern="1200" baseline="0" dirty="0">
                          <a:solidFill>
                            <a:schemeClr val="lt1"/>
                          </a:solidFill>
                          <a:latin typeface="+mn-lt"/>
                          <a:ea typeface="+mn-ea"/>
                          <a:cs typeface="+mn-cs"/>
                        </a:rPr>
                        <a:t> </a:t>
                      </a:r>
                      <a:r>
                        <a:rPr lang="en-IN" sz="3200" b="0" i="0" u="none" strike="noStrike" kern="1200" baseline="0" dirty="0">
                          <a:solidFill>
                            <a:schemeClr val="lt1"/>
                          </a:solidFill>
                          <a:latin typeface="+mn-lt"/>
                          <a:ea typeface="+mn-ea"/>
                          <a:cs typeface="+mn-cs"/>
                        </a:rPr>
                        <a:t>DKS procedure </a:t>
                      </a:r>
                    </a:p>
                  </a:txBody>
                  <a:tcPr/>
                </a:tc>
                <a:extLst>
                  <a:ext uri="{0D108BD9-81ED-4DB2-BD59-A6C34878D82A}">
                    <a16:rowId xmlns:a16="http://schemas.microsoft.com/office/drawing/2014/main" val="3396284177"/>
                  </a:ext>
                </a:extLst>
              </a:tr>
            </a:tbl>
          </a:graphicData>
        </a:graphic>
      </p:graphicFrame>
    </p:spTree>
    <p:extLst>
      <p:ext uri="{BB962C8B-B14F-4D97-AF65-F5344CB8AC3E}">
        <p14:creationId xmlns:p14="http://schemas.microsoft.com/office/powerpoint/2010/main" val="177968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44525"/>
            <a:ext cx="11991975" cy="5861050"/>
          </a:xfrm>
        </p:spPr>
        <p:txBody>
          <a:bodyPr>
            <a:normAutofit/>
          </a:bodyPr>
          <a:lstStyle/>
          <a:p>
            <a:pPr marL="0" indent="0" algn="just">
              <a:buNone/>
            </a:pPr>
            <a:endParaRPr lang="en-IN" dirty="0"/>
          </a:p>
          <a:p>
            <a:pPr algn="just"/>
            <a:r>
              <a:rPr lang="en-IN" b="1" i="1" dirty="0"/>
              <a:t>Anatomically corrective </a:t>
            </a:r>
          </a:p>
          <a:p>
            <a:pPr marL="0" indent="0" algn="just">
              <a:buNone/>
            </a:pPr>
            <a:r>
              <a:rPr lang="en-IN" dirty="0"/>
              <a:t>                                            Make heart structures normal</a:t>
            </a:r>
          </a:p>
          <a:p>
            <a:pPr algn="just"/>
            <a:endParaRPr lang="en-IN" dirty="0"/>
          </a:p>
          <a:p>
            <a:pPr algn="just"/>
            <a:r>
              <a:rPr lang="en-IN" b="1" i="1" dirty="0"/>
              <a:t>Physiologically corrective </a:t>
            </a:r>
          </a:p>
          <a:p>
            <a:pPr marL="0" indent="0" algn="just">
              <a:buNone/>
            </a:pPr>
            <a:r>
              <a:rPr lang="en-IN" dirty="0"/>
              <a:t>                                    Separate and/or redirect the blue and pink blood circulations</a:t>
            </a:r>
          </a:p>
          <a:p>
            <a:pPr algn="just"/>
            <a:endParaRPr lang="en-IN" dirty="0"/>
          </a:p>
          <a:p>
            <a:pPr algn="just"/>
            <a:r>
              <a:rPr lang="en-IN" dirty="0"/>
              <a:t>These corrective procedures range from </a:t>
            </a:r>
          </a:p>
          <a:p>
            <a:pPr marL="0" indent="0" algn="ctr">
              <a:buNone/>
            </a:pPr>
            <a:r>
              <a:rPr lang="en-IN" dirty="0"/>
              <a:t> simple- closing or patching a hole or tying off a vessel</a:t>
            </a:r>
          </a:p>
          <a:p>
            <a:pPr marL="0" indent="0" algn="ctr">
              <a:buNone/>
            </a:pPr>
            <a:r>
              <a:rPr lang="en-IN" dirty="0"/>
              <a:t>         complex-  as switching vessels or rerouting blood streams</a:t>
            </a:r>
          </a:p>
        </p:txBody>
      </p:sp>
    </p:spTree>
    <p:extLst>
      <p:ext uri="{BB962C8B-B14F-4D97-AF65-F5344CB8AC3E}">
        <p14:creationId xmlns:p14="http://schemas.microsoft.com/office/powerpoint/2010/main" val="26327003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a:t>Total Anomalous Pulmonary Venous Connection </a:t>
            </a:r>
            <a:endParaRPr lang="en-IN" sz="4000" dirty="0"/>
          </a:p>
        </p:txBody>
      </p:sp>
      <p:sp>
        <p:nvSpPr>
          <p:cNvPr id="8" name="Text Placeholder 7"/>
          <p:cNvSpPr>
            <a:spLocks noGrp="1"/>
          </p:cNvSpPr>
          <p:nvPr>
            <p:ph type="body" idx="1"/>
          </p:nvPr>
        </p:nvSpPr>
        <p:spPr/>
        <p:txBody>
          <a:bodyPr>
            <a:normAutofit/>
          </a:bodyPr>
          <a:lstStyle/>
          <a:p>
            <a:r>
              <a:rPr lang="en-IN" sz="3600" dirty="0" err="1"/>
              <a:t>Supracardiac</a:t>
            </a:r>
            <a:r>
              <a:rPr lang="en-IN" sz="3600" dirty="0"/>
              <a:t> TAPVC</a:t>
            </a:r>
          </a:p>
        </p:txBody>
      </p:sp>
      <p:sp>
        <p:nvSpPr>
          <p:cNvPr id="3" name="Content Placeholder 2"/>
          <p:cNvSpPr>
            <a:spLocks noGrp="1"/>
          </p:cNvSpPr>
          <p:nvPr>
            <p:ph sz="half" idx="2"/>
          </p:nvPr>
        </p:nvSpPr>
        <p:spPr>
          <a:xfrm>
            <a:off x="1079291" y="2505075"/>
            <a:ext cx="4452079" cy="3684588"/>
          </a:xfrm>
        </p:spPr>
        <p:txBody>
          <a:bodyPr>
            <a:normAutofit/>
          </a:bodyPr>
          <a:lstStyle/>
          <a:p>
            <a:endParaRPr lang="en-IN" b="1" dirty="0"/>
          </a:p>
        </p:txBody>
      </p:sp>
      <p:sp>
        <p:nvSpPr>
          <p:cNvPr id="9" name="Text Placeholder 8"/>
          <p:cNvSpPr>
            <a:spLocks noGrp="1"/>
          </p:cNvSpPr>
          <p:nvPr>
            <p:ph type="body" sz="quarter" idx="3"/>
          </p:nvPr>
        </p:nvSpPr>
        <p:spPr/>
        <p:txBody>
          <a:bodyPr>
            <a:normAutofit/>
          </a:bodyPr>
          <a:lstStyle/>
          <a:p>
            <a:r>
              <a:rPr lang="en-IN" sz="3600" dirty="0" err="1"/>
              <a:t>Infracardiac</a:t>
            </a:r>
            <a:r>
              <a:rPr lang="en-IN" sz="3600" dirty="0"/>
              <a:t> TAPVC</a:t>
            </a:r>
          </a:p>
        </p:txBody>
      </p:sp>
      <p:pic>
        <p:nvPicPr>
          <p:cNvPr id="7" name="Content Placeholder 6"/>
          <p:cNvPicPr>
            <a:picLocks noGrp="1" noChangeAspect="1"/>
          </p:cNvPicPr>
          <p:nvPr>
            <p:ph sz="quarter" idx="4"/>
          </p:nvPr>
        </p:nvPicPr>
        <p:blipFill>
          <a:blip r:embed="rId3"/>
          <a:stretch>
            <a:fillRect/>
          </a:stretch>
        </p:blipFill>
        <p:spPr>
          <a:xfrm>
            <a:off x="7682706" y="3056731"/>
            <a:ext cx="2162175" cy="2581275"/>
          </a:xfrm>
          <a:prstGeom prst="rect">
            <a:avLst/>
          </a:prstGeom>
        </p:spPr>
      </p:pic>
      <p:pic>
        <p:nvPicPr>
          <p:cNvPr id="6" name="Picture 5"/>
          <p:cNvPicPr>
            <a:picLocks noChangeAspect="1"/>
          </p:cNvPicPr>
          <p:nvPr/>
        </p:nvPicPr>
        <p:blipFill>
          <a:blip r:embed="rId4"/>
          <a:stretch>
            <a:fillRect/>
          </a:stretch>
        </p:blipFill>
        <p:spPr>
          <a:xfrm>
            <a:off x="1304146" y="2505075"/>
            <a:ext cx="3417756" cy="3446462"/>
          </a:xfrm>
          <a:prstGeom prst="rect">
            <a:avLst/>
          </a:prstGeom>
        </p:spPr>
      </p:pic>
    </p:spTree>
    <p:extLst>
      <p:ext uri="{BB962C8B-B14F-4D97-AF65-F5344CB8AC3E}">
        <p14:creationId xmlns:p14="http://schemas.microsoft.com/office/powerpoint/2010/main" val="1910758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sz="half" idx="1"/>
          </p:nvPr>
        </p:nvPicPr>
        <p:blipFill>
          <a:blip r:embed="rId3"/>
          <a:stretch>
            <a:fillRect/>
          </a:stretch>
        </p:blipFill>
        <p:spPr>
          <a:xfrm>
            <a:off x="1259174" y="1993692"/>
            <a:ext cx="3987383" cy="4392118"/>
          </a:xfrm>
          <a:prstGeom prst="rect">
            <a:avLst/>
          </a:prstGeom>
        </p:spPr>
      </p:pic>
      <p:pic>
        <p:nvPicPr>
          <p:cNvPr id="6" name="Content Placeholder 5"/>
          <p:cNvPicPr>
            <a:picLocks noGrp="1" noChangeAspect="1"/>
          </p:cNvPicPr>
          <p:nvPr>
            <p:ph sz="half" idx="2"/>
          </p:nvPr>
        </p:nvPicPr>
        <p:blipFill>
          <a:blip r:embed="rId4"/>
          <a:stretch>
            <a:fillRect/>
          </a:stretch>
        </p:blipFill>
        <p:spPr>
          <a:xfrm>
            <a:off x="6760564" y="2173574"/>
            <a:ext cx="3852472" cy="4407107"/>
          </a:xfrm>
          <a:prstGeom prst="rect">
            <a:avLst/>
          </a:prstGeom>
        </p:spPr>
      </p:pic>
    </p:spTree>
    <p:extLst>
      <p:ext uri="{BB962C8B-B14F-4D97-AF65-F5344CB8AC3E}">
        <p14:creationId xmlns:p14="http://schemas.microsoft.com/office/powerpoint/2010/main" val="2545453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TOF </a:t>
            </a:r>
            <a:endParaRPr lang="en-IN" dirty="0"/>
          </a:p>
        </p:txBody>
      </p:sp>
      <p:sp>
        <p:nvSpPr>
          <p:cNvPr id="3" name="Content Placeholder 2"/>
          <p:cNvSpPr>
            <a:spLocks noGrp="1"/>
          </p:cNvSpPr>
          <p:nvPr>
            <p:ph sz="half" idx="1"/>
          </p:nvPr>
        </p:nvSpPr>
        <p:spPr/>
        <p:txBody>
          <a:bodyPr>
            <a:normAutofit/>
          </a:bodyPr>
          <a:lstStyle/>
          <a:p>
            <a:pPr algn="just">
              <a:lnSpc>
                <a:spcPct val="150000"/>
              </a:lnSpc>
            </a:pPr>
            <a:r>
              <a:rPr lang="en-IN" sz="3200" dirty="0"/>
              <a:t>Étienne-Louis Arthur </a:t>
            </a:r>
            <a:r>
              <a:rPr lang="en-IN" sz="3200" dirty="0" err="1"/>
              <a:t>Fallot</a:t>
            </a:r>
            <a:r>
              <a:rPr lang="en-IN" sz="3200" dirty="0"/>
              <a:t> </a:t>
            </a:r>
          </a:p>
          <a:p>
            <a:pPr algn="just">
              <a:lnSpc>
                <a:spcPct val="150000"/>
              </a:lnSpc>
            </a:pPr>
            <a:endParaRPr lang="en-IN" sz="3600" dirty="0"/>
          </a:p>
        </p:txBody>
      </p:sp>
      <p:pic>
        <p:nvPicPr>
          <p:cNvPr id="5" name="Content Placeholder 4"/>
          <p:cNvPicPr>
            <a:picLocks noGrp="1" noChangeAspect="1"/>
          </p:cNvPicPr>
          <p:nvPr>
            <p:ph sz="half" idx="2"/>
          </p:nvPr>
        </p:nvPicPr>
        <p:blipFill>
          <a:blip r:embed="rId3"/>
          <a:stretch>
            <a:fillRect/>
          </a:stretch>
        </p:blipFill>
        <p:spPr>
          <a:xfrm>
            <a:off x="1893000" y="3034094"/>
            <a:ext cx="1536000" cy="1934400"/>
          </a:xfrm>
          <a:prstGeom prst="rect">
            <a:avLst/>
          </a:prstGeom>
        </p:spPr>
      </p:pic>
      <p:pic>
        <p:nvPicPr>
          <p:cNvPr id="6" name="Picture 2" descr="D:\IGICH class cath and surg interventions in CHD\CHD Diagrams\TOF\Tetralogy.jpg"/>
          <p:cNvPicPr>
            <a:picLocks noChangeAspect="1" noChangeArrowheads="1"/>
          </p:cNvPicPr>
          <p:nvPr/>
        </p:nvPicPr>
        <p:blipFill>
          <a:blip r:embed="rId4"/>
          <a:stretch>
            <a:fillRect/>
          </a:stretch>
        </p:blipFill>
        <p:spPr bwMode="auto">
          <a:xfrm>
            <a:off x="6654384" y="1771745"/>
            <a:ext cx="3810000" cy="3810000"/>
          </a:xfrm>
          <a:prstGeom prst="rect">
            <a:avLst/>
          </a:prstGeom>
          <a:noFill/>
        </p:spPr>
      </p:pic>
    </p:spTree>
    <p:extLst>
      <p:ext uri="{BB962C8B-B14F-4D97-AF65-F5344CB8AC3E}">
        <p14:creationId xmlns:p14="http://schemas.microsoft.com/office/powerpoint/2010/main" val="34928203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sp>
        <p:nvSpPr>
          <p:cNvPr id="8" name="Content Placeholder 7"/>
          <p:cNvSpPr>
            <a:spLocks noGrp="1"/>
          </p:cNvSpPr>
          <p:nvPr>
            <p:ph sz="half" idx="1"/>
          </p:nvPr>
        </p:nvSpPr>
        <p:spPr>
          <a:xfrm>
            <a:off x="838200" y="1825625"/>
            <a:ext cx="5701496" cy="4351338"/>
          </a:xfrm>
        </p:spPr>
        <p:txBody>
          <a:bodyPr/>
          <a:lstStyle/>
          <a:p>
            <a:endParaRPr lang="en-IN" dirty="0"/>
          </a:p>
          <a:p>
            <a:r>
              <a:rPr lang="en-IN" dirty="0"/>
              <a:t>The goals for definitive TOF repair </a:t>
            </a:r>
          </a:p>
          <a:p>
            <a:pPr lvl="1">
              <a:lnSpc>
                <a:spcPct val="200000"/>
              </a:lnSpc>
            </a:pPr>
            <a:r>
              <a:rPr lang="en-IN" dirty="0"/>
              <a:t>Closing the VSD </a:t>
            </a:r>
          </a:p>
          <a:p>
            <a:pPr lvl="1">
              <a:lnSpc>
                <a:spcPct val="200000"/>
              </a:lnSpc>
            </a:pPr>
            <a:r>
              <a:rPr lang="en-IN" dirty="0"/>
              <a:t>Relieving the RVOT obstruction </a:t>
            </a:r>
          </a:p>
        </p:txBody>
      </p:sp>
      <p:pic>
        <p:nvPicPr>
          <p:cNvPr id="7" name="Picture 2"/>
          <p:cNvPicPr>
            <a:picLocks noGrp="1" noChangeAspect="1" noChangeArrowheads="1"/>
          </p:cNvPicPr>
          <p:nvPr>
            <p:ph sz="half" idx="2"/>
          </p:nvPr>
        </p:nvPicPr>
        <p:blipFill>
          <a:blip r:embed="rId3"/>
          <a:stretch>
            <a:fillRect/>
          </a:stretch>
        </p:blipFill>
        <p:spPr bwMode="auto">
          <a:xfrm>
            <a:off x="6172200" y="2483247"/>
            <a:ext cx="5181600" cy="3036093"/>
          </a:xfrm>
          <a:prstGeom prst="rect">
            <a:avLst/>
          </a:prstGeom>
          <a:noFill/>
          <a:ln w="9525">
            <a:noFill/>
            <a:miter lim="800000"/>
            <a:headEnd/>
            <a:tailEnd/>
          </a:ln>
          <a:effectLst/>
        </p:spPr>
      </p:pic>
    </p:spTree>
    <p:extLst>
      <p:ext uri="{BB962C8B-B14F-4D97-AF65-F5344CB8AC3E}">
        <p14:creationId xmlns:p14="http://schemas.microsoft.com/office/powerpoint/2010/main" val="2867336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000" dirty="0"/>
              <a:t>TOF (a) before repair, (b) after </a:t>
            </a:r>
            <a:r>
              <a:rPr lang="en-IN" sz="2000" dirty="0" err="1"/>
              <a:t>transannular</a:t>
            </a:r>
            <a:r>
              <a:rPr lang="en-IN" sz="2000" dirty="0"/>
              <a:t> patch repair in which VSD has been repaired through right ventricular incision, and (c) after </a:t>
            </a:r>
            <a:r>
              <a:rPr lang="en-IN" sz="2000" dirty="0" err="1"/>
              <a:t>transatrial</a:t>
            </a:r>
            <a:r>
              <a:rPr lang="en-IN" sz="2000" dirty="0"/>
              <a:t>/trans–pulmonary valve repair in which VSD has been repaired through right atrial incision</a:t>
            </a:r>
          </a:p>
        </p:txBody>
      </p:sp>
      <p:pic>
        <p:nvPicPr>
          <p:cNvPr id="4" name="Content Placeholder 3"/>
          <p:cNvPicPr>
            <a:picLocks noGrp="1" noChangeAspect="1"/>
          </p:cNvPicPr>
          <p:nvPr>
            <p:ph idx="1"/>
          </p:nvPr>
        </p:nvPicPr>
        <p:blipFill>
          <a:blip r:embed="rId3"/>
          <a:stretch>
            <a:fillRect/>
          </a:stretch>
        </p:blipFill>
        <p:spPr>
          <a:xfrm>
            <a:off x="1944631" y="1825625"/>
            <a:ext cx="8302737" cy="4351338"/>
          </a:xfrm>
          <a:prstGeom prst="rect">
            <a:avLst/>
          </a:prstGeom>
        </p:spPr>
      </p:pic>
    </p:spTree>
    <p:extLst>
      <p:ext uri="{BB962C8B-B14F-4D97-AF65-F5344CB8AC3E}">
        <p14:creationId xmlns:p14="http://schemas.microsoft.com/office/powerpoint/2010/main" val="2193565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normAutofit/>
          </a:bodyPr>
          <a:lstStyle/>
          <a:p>
            <a:pPr algn="just">
              <a:lnSpc>
                <a:spcPct val="150000"/>
              </a:lnSpc>
            </a:pPr>
            <a:r>
              <a:rPr lang="en-IN" dirty="0"/>
              <a:t>The patient may have pulmonary insufficiency </a:t>
            </a:r>
          </a:p>
          <a:p>
            <a:pPr algn="just">
              <a:lnSpc>
                <a:spcPct val="150000"/>
              </a:lnSpc>
            </a:pPr>
            <a:r>
              <a:rPr lang="en-IN" dirty="0"/>
              <a:t>Residual pulmonary stenosis and a hypertrophied right ventricle</a:t>
            </a:r>
          </a:p>
          <a:p>
            <a:pPr algn="just">
              <a:lnSpc>
                <a:spcPct val="150000"/>
              </a:lnSpc>
            </a:pPr>
            <a:r>
              <a:rPr lang="en-IN" dirty="0"/>
              <a:t>Eventually result in severe right ventricular dysfunction and heart failure in the majority of patients</a:t>
            </a:r>
          </a:p>
          <a:p>
            <a:pPr algn="just">
              <a:lnSpc>
                <a:spcPct val="150000"/>
              </a:lnSpc>
            </a:pPr>
            <a:r>
              <a:rPr lang="en-IN" dirty="0"/>
              <a:t>Placement of a pulmonary valve will relieve heart failure symptoms and improve right ventricular </a:t>
            </a:r>
            <a:r>
              <a:rPr lang="en-IN" dirty="0" err="1"/>
              <a:t>hemodynamics</a:t>
            </a:r>
            <a:endParaRPr lang="en-IN" dirty="0"/>
          </a:p>
        </p:txBody>
      </p:sp>
    </p:spTree>
    <p:extLst>
      <p:ext uri="{BB962C8B-B14F-4D97-AF65-F5344CB8AC3E}">
        <p14:creationId xmlns:p14="http://schemas.microsoft.com/office/powerpoint/2010/main" val="2192013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TOF with pulmonary atresia</a:t>
            </a:r>
            <a:endParaRPr lang="en-IN" dirty="0"/>
          </a:p>
        </p:txBody>
      </p:sp>
      <p:sp>
        <p:nvSpPr>
          <p:cNvPr id="3" name="Content Placeholder 2"/>
          <p:cNvSpPr>
            <a:spLocks noGrp="1"/>
          </p:cNvSpPr>
          <p:nvPr>
            <p:ph idx="1"/>
          </p:nvPr>
        </p:nvSpPr>
        <p:spPr/>
        <p:txBody>
          <a:bodyPr>
            <a:normAutofit/>
          </a:bodyPr>
          <a:lstStyle/>
          <a:p>
            <a:pPr algn="just">
              <a:lnSpc>
                <a:spcPct val="150000"/>
              </a:lnSpc>
            </a:pPr>
            <a:r>
              <a:rPr lang="pt-BR" dirty="0"/>
              <a:t>Surgical repair is </a:t>
            </a:r>
            <a:r>
              <a:rPr lang="en-IN" dirty="0"/>
              <a:t>undertaken in the neonatal period</a:t>
            </a:r>
          </a:p>
          <a:p>
            <a:pPr algn="just">
              <a:lnSpc>
                <a:spcPct val="150000"/>
              </a:lnSpc>
            </a:pPr>
            <a:r>
              <a:rPr lang="en-IN" dirty="0"/>
              <a:t>The VSD is closed via a right </a:t>
            </a:r>
            <a:r>
              <a:rPr lang="en-IN" dirty="0" err="1"/>
              <a:t>ventriculotomy</a:t>
            </a:r>
            <a:endParaRPr lang="en-IN" dirty="0"/>
          </a:p>
          <a:p>
            <a:pPr algn="just">
              <a:lnSpc>
                <a:spcPct val="150000"/>
              </a:lnSpc>
            </a:pPr>
            <a:r>
              <a:rPr lang="en-IN" dirty="0"/>
              <a:t>By using the same </a:t>
            </a:r>
            <a:r>
              <a:rPr lang="en-IN" dirty="0" err="1"/>
              <a:t>ventriculotomy</a:t>
            </a:r>
            <a:r>
              <a:rPr lang="en-IN" dirty="0"/>
              <a:t> a right ventricle–to-PA conduit is placed </a:t>
            </a:r>
          </a:p>
          <a:p>
            <a:pPr lvl="1" algn="just">
              <a:lnSpc>
                <a:spcPct val="150000"/>
              </a:lnSpc>
            </a:pPr>
            <a:r>
              <a:rPr lang="en-IN" dirty="0"/>
              <a:t>Traditionally by using a </a:t>
            </a:r>
            <a:r>
              <a:rPr lang="en-IN" dirty="0" err="1"/>
              <a:t>valved</a:t>
            </a:r>
            <a:r>
              <a:rPr lang="en-IN" dirty="0"/>
              <a:t> aortic or pulmonary homograft </a:t>
            </a:r>
          </a:p>
          <a:p>
            <a:pPr algn="just">
              <a:lnSpc>
                <a:spcPct val="150000"/>
              </a:lnSpc>
            </a:pPr>
            <a:r>
              <a:rPr lang="en-IN" dirty="0"/>
              <a:t>Eventually outgrow their conduits and require repeat surgery</a:t>
            </a:r>
          </a:p>
          <a:p>
            <a:pPr marL="0" indent="0">
              <a:buNone/>
            </a:pPr>
            <a:endParaRPr lang="en-IN" dirty="0"/>
          </a:p>
        </p:txBody>
      </p:sp>
    </p:spTree>
    <p:extLst>
      <p:ext uri="{BB962C8B-B14F-4D97-AF65-F5344CB8AC3E}">
        <p14:creationId xmlns:p14="http://schemas.microsoft.com/office/powerpoint/2010/main" val="4193512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Truncus Arteriosus Repair</a:t>
            </a:r>
            <a:endParaRPr lang="en-IN"/>
          </a:p>
        </p:txBody>
      </p:sp>
      <p:sp>
        <p:nvSpPr>
          <p:cNvPr id="5" name="Content Placeholder 4"/>
          <p:cNvSpPr>
            <a:spLocks noGrp="1"/>
          </p:cNvSpPr>
          <p:nvPr>
            <p:ph sz="half" idx="1"/>
          </p:nvPr>
        </p:nvSpPr>
        <p:spPr/>
        <p:txBody>
          <a:bodyPr/>
          <a:lstStyle/>
          <a:p>
            <a:endParaRPr lang="en-IN" dirty="0"/>
          </a:p>
          <a:p>
            <a:endParaRPr lang="en-IN" dirty="0"/>
          </a:p>
          <a:p>
            <a:r>
              <a:rPr lang="en-IN" dirty="0"/>
              <a:t>Resulting from failure of </a:t>
            </a:r>
            <a:r>
              <a:rPr lang="en-IN" dirty="0" err="1"/>
              <a:t>septation</a:t>
            </a:r>
            <a:r>
              <a:rPr lang="en-IN" dirty="0"/>
              <a:t> of the </a:t>
            </a:r>
            <a:r>
              <a:rPr lang="en-IN" dirty="0" err="1"/>
              <a:t>conotruncus</a:t>
            </a:r>
            <a:r>
              <a:rPr lang="en-IN" dirty="0"/>
              <a:t> into a separate aorta and PA</a:t>
            </a:r>
          </a:p>
          <a:p>
            <a:endParaRPr lang="en-IN" dirty="0"/>
          </a:p>
        </p:txBody>
      </p:sp>
      <p:sp>
        <p:nvSpPr>
          <p:cNvPr id="6" name="Content Placeholder 5"/>
          <p:cNvSpPr>
            <a:spLocks noGrp="1"/>
          </p:cNvSpPr>
          <p:nvPr>
            <p:ph sz="half" idx="2"/>
          </p:nvPr>
        </p:nvSpPr>
        <p:spPr/>
        <p:txBody>
          <a:bodyPr/>
          <a:lstStyle/>
          <a:p>
            <a:endParaRPr lang="en-IN" dirty="0"/>
          </a:p>
        </p:txBody>
      </p:sp>
      <p:pic>
        <p:nvPicPr>
          <p:cNvPr id="4" name="Picture 3"/>
          <p:cNvPicPr>
            <a:picLocks noChangeAspect="1"/>
          </p:cNvPicPr>
          <p:nvPr/>
        </p:nvPicPr>
        <p:blipFill>
          <a:blip r:embed="rId3"/>
          <a:stretch>
            <a:fillRect/>
          </a:stretch>
        </p:blipFill>
        <p:spPr>
          <a:xfrm>
            <a:off x="6911051" y="2168425"/>
            <a:ext cx="3703898" cy="4008538"/>
          </a:xfrm>
          <a:prstGeom prst="rect">
            <a:avLst/>
          </a:prstGeom>
        </p:spPr>
      </p:pic>
    </p:spTree>
    <p:extLst>
      <p:ext uri="{BB962C8B-B14F-4D97-AF65-F5344CB8AC3E}">
        <p14:creationId xmlns:p14="http://schemas.microsoft.com/office/powerpoint/2010/main" val="1572760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a:p>
        </p:txBody>
      </p:sp>
      <p:pic>
        <p:nvPicPr>
          <p:cNvPr id="4" name="Content Placeholder 3"/>
          <p:cNvPicPr>
            <a:picLocks noGrp="1" noChangeAspect="1"/>
          </p:cNvPicPr>
          <p:nvPr>
            <p:ph sz="half" idx="1"/>
          </p:nvPr>
        </p:nvPicPr>
        <p:blipFill>
          <a:blip r:embed="rId3"/>
          <a:stretch>
            <a:fillRect/>
          </a:stretch>
        </p:blipFill>
        <p:spPr>
          <a:xfrm>
            <a:off x="1108697" y="2620169"/>
            <a:ext cx="2047875" cy="2762250"/>
          </a:xfrm>
          <a:prstGeom prst="rect">
            <a:avLst/>
          </a:prstGeom>
        </p:spPr>
      </p:pic>
      <p:sp>
        <p:nvSpPr>
          <p:cNvPr id="6" name="Content Placeholder 5"/>
          <p:cNvSpPr>
            <a:spLocks noGrp="1"/>
          </p:cNvSpPr>
          <p:nvPr>
            <p:ph sz="half" idx="2"/>
          </p:nvPr>
        </p:nvSpPr>
        <p:spPr>
          <a:xfrm>
            <a:off x="3727048" y="1825625"/>
            <a:ext cx="8229600" cy="4351338"/>
          </a:xfrm>
        </p:spPr>
        <p:txBody>
          <a:bodyPr>
            <a:normAutofit/>
          </a:bodyPr>
          <a:lstStyle/>
          <a:p>
            <a:r>
              <a:rPr lang="en-IN" dirty="0"/>
              <a:t>In 1968 </a:t>
            </a:r>
            <a:r>
              <a:rPr lang="en-IN" dirty="0" err="1"/>
              <a:t>McGoon</a:t>
            </a:r>
            <a:r>
              <a:rPr lang="en-IN" dirty="0"/>
              <a:t>  described the first surgical repair of truncus arteriosus</a:t>
            </a:r>
          </a:p>
          <a:p>
            <a:endParaRPr lang="en-IN" dirty="0"/>
          </a:p>
          <a:p>
            <a:r>
              <a:rPr lang="en-IN" dirty="0"/>
              <a:t>The PAs separated from the aorta and a valve homograft  placed from the right ventricle to the Pas</a:t>
            </a:r>
          </a:p>
          <a:p>
            <a:endParaRPr lang="en-IN" dirty="0"/>
          </a:p>
          <a:p>
            <a:r>
              <a:rPr lang="en-IN" dirty="0"/>
              <a:t>The VSD - closed at the same time </a:t>
            </a:r>
          </a:p>
          <a:p>
            <a:pPr marL="0" indent="0">
              <a:buNone/>
            </a:pPr>
            <a:endParaRPr lang="en-IN" dirty="0"/>
          </a:p>
        </p:txBody>
      </p:sp>
    </p:spTree>
    <p:extLst>
      <p:ext uri="{BB962C8B-B14F-4D97-AF65-F5344CB8AC3E}">
        <p14:creationId xmlns:p14="http://schemas.microsoft.com/office/powerpoint/2010/main" val="3881971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Kawashima Operation</a:t>
            </a:r>
            <a:endParaRPr lang="en-IN" b="1" dirty="0"/>
          </a:p>
        </p:txBody>
      </p:sp>
      <p:sp>
        <p:nvSpPr>
          <p:cNvPr id="3" name="Content Placeholder 2"/>
          <p:cNvSpPr>
            <a:spLocks noGrp="1"/>
          </p:cNvSpPr>
          <p:nvPr>
            <p:ph idx="1"/>
          </p:nvPr>
        </p:nvSpPr>
        <p:spPr/>
        <p:txBody>
          <a:bodyPr>
            <a:normAutofit/>
          </a:bodyPr>
          <a:lstStyle/>
          <a:p>
            <a:pPr algn="just">
              <a:lnSpc>
                <a:spcPct val="150000"/>
              </a:lnSpc>
            </a:pPr>
            <a:r>
              <a:rPr lang="en-IN" dirty="0"/>
              <a:t>Used for anatomic correction of DORV-</a:t>
            </a:r>
            <a:r>
              <a:rPr lang="en-IN" dirty="0" err="1"/>
              <a:t>Taussig</a:t>
            </a:r>
            <a:r>
              <a:rPr lang="en-IN" dirty="0"/>
              <a:t>-Bing</a:t>
            </a:r>
          </a:p>
          <a:p>
            <a:pPr algn="just">
              <a:lnSpc>
                <a:spcPct val="150000"/>
              </a:lnSpc>
            </a:pPr>
            <a:r>
              <a:rPr lang="en-IN" dirty="0"/>
              <a:t> The VSD  serve as the mouth into a tunnel leading from the left ventricle through the right ventricle to the aorta</a:t>
            </a:r>
          </a:p>
          <a:p>
            <a:pPr algn="just">
              <a:lnSpc>
                <a:spcPct val="150000"/>
              </a:lnSpc>
            </a:pPr>
            <a:r>
              <a:rPr lang="en-IN" dirty="0"/>
              <a:t> This tunnel occurs completely within the heart and is called an </a:t>
            </a:r>
            <a:r>
              <a:rPr lang="en-IN" dirty="0" err="1"/>
              <a:t>intracardiac</a:t>
            </a:r>
            <a:r>
              <a:rPr lang="en-IN" dirty="0"/>
              <a:t> conduit</a:t>
            </a:r>
          </a:p>
          <a:p>
            <a:pPr algn="just">
              <a:lnSpc>
                <a:spcPct val="150000"/>
              </a:lnSpc>
            </a:pPr>
            <a:r>
              <a:rPr lang="en-IN" dirty="0"/>
              <a:t> This operation avoids the use of an </a:t>
            </a:r>
            <a:r>
              <a:rPr lang="en-IN" dirty="0" err="1"/>
              <a:t>extracardiac</a:t>
            </a:r>
            <a:r>
              <a:rPr lang="en-IN" dirty="0"/>
              <a:t> pulmonary conduit</a:t>
            </a:r>
          </a:p>
          <a:p>
            <a:endParaRPr lang="en-IN" dirty="0"/>
          </a:p>
        </p:txBody>
      </p:sp>
    </p:spTree>
    <p:extLst>
      <p:ext uri="{BB962C8B-B14F-4D97-AF65-F5344CB8AC3E}">
        <p14:creationId xmlns:p14="http://schemas.microsoft.com/office/powerpoint/2010/main" val="59270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marL="0" indent="0" algn="just">
              <a:lnSpc>
                <a:spcPct val="100000"/>
              </a:lnSpc>
              <a:buNone/>
            </a:pPr>
            <a:r>
              <a:rPr lang="en-IN" b="1" i="1" dirty="0"/>
              <a:t>Palliative procedures </a:t>
            </a:r>
            <a:endParaRPr lang="en-IN" dirty="0"/>
          </a:p>
          <a:p>
            <a:pPr marL="0" indent="0" algn="just">
              <a:lnSpc>
                <a:spcPct val="150000"/>
              </a:lnSpc>
              <a:buNone/>
            </a:pPr>
            <a:r>
              <a:rPr lang="en-IN" dirty="0"/>
              <a:t>Palliative operations are performed to improve the heart function usually in children too young for corrective surgery</a:t>
            </a:r>
          </a:p>
          <a:p>
            <a:pPr marL="0" indent="0" algn="just">
              <a:lnSpc>
                <a:spcPct val="150000"/>
              </a:lnSpc>
              <a:buNone/>
            </a:pPr>
            <a:r>
              <a:rPr lang="en-IN" dirty="0"/>
              <a:t>The aim is to</a:t>
            </a:r>
          </a:p>
          <a:p>
            <a:pPr algn="just">
              <a:lnSpc>
                <a:spcPct val="150000"/>
              </a:lnSpc>
            </a:pPr>
            <a:r>
              <a:rPr lang="en-IN" dirty="0"/>
              <a:t> Lessen cyanosis</a:t>
            </a:r>
          </a:p>
          <a:p>
            <a:pPr algn="just">
              <a:lnSpc>
                <a:spcPct val="150000"/>
              </a:lnSpc>
            </a:pPr>
            <a:r>
              <a:rPr lang="en-IN" dirty="0"/>
              <a:t> Control heart failure</a:t>
            </a:r>
          </a:p>
          <a:p>
            <a:pPr algn="just">
              <a:lnSpc>
                <a:spcPct val="150000"/>
              </a:lnSpc>
            </a:pPr>
            <a:r>
              <a:rPr lang="en-IN" dirty="0"/>
              <a:t> Prepare the circulation for later repair</a:t>
            </a:r>
          </a:p>
        </p:txBody>
      </p:sp>
    </p:spTree>
    <p:extLst>
      <p:ext uri="{BB962C8B-B14F-4D97-AF65-F5344CB8AC3E}">
        <p14:creationId xmlns:p14="http://schemas.microsoft.com/office/powerpoint/2010/main" val="3999888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a:t>Cardiac Transplantation</a:t>
            </a:r>
            <a:endParaRPr lang="en-IN"/>
          </a:p>
        </p:txBody>
      </p:sp>
      <p:sp>
        <p:nvSpPr>
          <p:cNvPr id="3" name="Content Placeholder 2"/>
          <p:cNvSpPr>
            <a:spLocks noGrp="1"/>
          </p:cNvSpPr>
          <p:nvPr>
            <p:ph idx="1"/>
          </p:nvPr>
        </p:nvSpPr>
        <p:spPr/>
        <p:txBody>
          <a:bodyPr>
            <a:normAutofit/>
          </a:bodyPr>
          <a:lstStyle/>
          <a:p>
            <a:pPr algn="just">
              <a:lnSpc>
                <a:spcPct val="100000"/>
              </a:lnSpc>
            </a:pPr>
            <a:r>
              <a:rPr lang="en-IN" dirty="0"/>
              <a:t>The first successful infant heart transplant was performed by Leonard Bailey in 1985</a:t>
            </a:r>
          </a:p>
          <a:p>
            <a:pPr algn="just">
              <a:lnSpc>
                <a:spcPct val="100000"/>
              </a:lnSpc>
            </a:pPr>
            <a:endParaRPr lang="en-IN" dirty="0"/>
          </a:p>
          <a:p>
            <a:pPr algn="just">
              <a:lnSpc>
                <a:spcPct val="100000"/>
              </a:lnSpc>
            </a:pPr>
            <a:r>
              <a:rPr lang="en-IN" dirty="0"/>
              <a:t>Primary indications </a:t>
            </a:r>
          </a:p>
          <a:p>
            <a:pPr lvl="1" algn="just">
              <a:lnSpc>
                <a:spcPct val="100000"/>
              </a:lnSpc>
            </a:pPr>
            <a:r>
              <a:rPr lang="en-IN" dirty="0"/>
              <a:t>Irreparable congenital heart disease, failed repairs, cardiomyopathy </a:t>
            </a:r>
          </a:p>
          <a:p>
            <a:pPr algn="just">
              <a:lnSpc>
                <a:spcPct val="100000"/>
              </a:lnSpc>
            </a:pPr>
            <a:endParaRPr lang="en-IN" dirty="0"/>
          </a:p>
          <a:p>
            <a:pPr algn="just">
              <a:lnSpc>
                <a:spcPct val="100000"/>
              </a:lnSpc>
            </a:pPr>
            <a:r>
              <a:rPr lang="en-IN" dirty="0"/>
              <a:t>Other indications</a:t>
            </a:r>
          </a:p>
          <a:p>
            <a:pPr lvl="1" algn="just">
              <a:lnSpc>
                <a:spcPct val="100000"/>
              </a:lnSpc>
            </a:pPr>
            <a:r>
              <a:rPr lang="en-IN" dirty="0"/>
              <a:t>Intractable arrhythmias and some cardiac </a:t>
            </a:r>
            <a:r>
              <a:rPr lang="en-IN" dirty="0" err="1"/>
              <a:t>tumors</a:t>
            </a:r>
            <a:endParaRPr lang="en-IN" dirty="0"/>
          </a:p>
        </p:txBody>
      </p:sp>
    </p:spTree>
    <p:extLst>
      <p:ext uri="{BB962C8B-B14F-4D97-AF65-F5344CB8AC3E}">
        <p14:creationId xmlns:p14="http://schemas.microsoft.com/office/powerpoint/2010/main" val="3877990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IN" dirty="0"/>
            </a:br>
            <a:r>
              <a:rPr lang="en-IN" sz="3100" dirty="0"/>
              <a:t>cardiac transplantation</a:t>
            </a:r>
            <a:br>
              <a:rPr lang="en-IN" dirty="0"/>
            </a:br>
            <a:endParaRPr lang="en-IN" dirty="0"/>
          </a:p>
        </p:txBody>
      </p:sp>
      <p:sp>
        <p:nvSpPr>
          <p:cNvPr id="5" name="Content Placeholder 4"/>
          <p:cNvSpPr>
            <a:spLocks noGrp="1"/>
          </p:cNvSpPr>
          <p:nvPr>
            <p:ph idx="1"/>
          </p:nvPr>
        </p:nvSpPr>
        <p:spPr/>
        <p:txBody>
          <a:bodyPr>
            <a:normAutofit/>
          </a:bodyPr>
          <a:lstStyle/>
          <a:p>
            <a:r>
              <a:rPr lang="en-IN" sz="2400" dirty="0"/>
              <a:t>(a) after removal of recipient heart an (b) after placement of donor heart</a:t>
            </a:r>
          </a:p>
        </p:txBody>
      </p:sp>
      <p:pic>
        <p:nvPicPr>
          <p:cNvPr id="4" name="Picture 3"/>
          <p:cNvPicPr>
            <a:picLocks noChangeAspect="1"/>
          </p:cNvPicPr>
          <p:nvPr/>
        </p:nvPicPr>
        <p:blipFill>
          <a:blip r:embed="rId3"/>
          <a:stretch>
            <a:fillRect/>
          </a:stretch>
        </p:blipFill>
        <p:spPr>
          <a:xfrm>
            <a:off x="3049786" y="2571091"/>
            <a:ext cx="6566401" cy="4089600"/>
          </a:xfrm>
          <a:prstGeom prst="rect">
            <a:avLst/>
          </a:prstGeom>
        </p:spPr>
      </p:pic>
    </p:spTree>
    <p:extLst>
      <p:ext uri="{BB962C8B-B14F-4D97-AF65-F5344CB8AC3E}">
        <p14:creationId xmlns:p14="http://schemas.microsoft.com/office/powerpoint/2010/main" val="3156936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Complications </a:t>
            </a:r>
          </a:p>
        </p:txBody>
      </p:sp>
      <p:sp>
        <p:nvSpPr>
          <p:cNvPr id="3" name="Content Placeholder 2"/>
          <p:cNvSpPr>
            <a:spLocks noGrp="1"/>
          </p:cNvSpPr>
          <p:nvPr>
            <p:ph idx="1"/>
          </p:nvPr>
        </p:nvSpPr>
        <p:spPr/>
        <p:txBody>
          <a:bodyPr/>
          <a:lstStyle/>
          <a:p>
            <a:r>
              <a:rPr lang="en-IN" dirty="0"/>
              <a:t>Infection</a:t>
            </a:r>
          </a:p>
          <a:p>
            <a:r>
              <a:rPr lang="en-IN" dirty="0"/>
              <a:t>PTLD</a:t>
            </a:r>
          </a:p>
          <a:p>
            <a:r>
              <a:rPr lang="en-IN" dirty="0"/>
              <a:t>Rejection</a:t>
            </a:r>
          </a:p>
          <a:p>
            <a:r>
              <a:rPr lang="en-IN" dirty="0"/>
              <a:t>Graft coronary artery disease</a:t>
            </a:r>
          </a:p>
          <a:p>
            <a:endParaRPr lang="en-IN" dirty="0"/>
          </a:p>
        </p:txBody>
      </p:sp>
    </p:spTree>
    <p:extLst>
      <p:ext uri="{BB962C8B-B14F-4D97-AF65-F5344CB8AC3E}">
        <p14:creationId xmlns:p14="http://schemas.microsoft.com/office/powerpoint/2010/main" val="3539933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535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dirty="0"/>
          </a:p>
          <a:p>
            <a:endParaRPr lang="en-IN" dirty="0"/>
          </a:p>
          <a:p>
            <a:r>
              <a:rPr lang="en-IN" dirty="0"/>
              <a:t>                                                                                             Thank you</a:t>
            </a:r>
          </a:p>
        </p:txBody>
      </p:sp>
    </p:spTree>
    <p:extLst>
      <p:ext uri="{BB962C8B-B14F-4D97-AF65-F5344CB8AC3E}">
        <p14:creationId xmlns:p14="http://schemas.microsoft.com/office/powerpoint/2010/main" val="154604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7087"/>
            <a:ext cx="10515600" cy="805542"/>
          </a:xfrm>
        </p:spPr>
        <p:txBody>
          <a:bodyPr>
            <a:normAutofit fontScale="90000"/>
          </a:bodyPr>
          <a:lstStyle/>
          <a:p>
            <a:br>
              <a:rPr lang="en-IN" dirty="0"/>
            </a:br>
            <a:r>
              <a:rPr lang="en-IN" dirty="0"/>
              <a:t>21 palliative procedures in total </a:t>
            </a:r>
            <a:br>
              <a:rPr lang="en-IN" dirty="0"/>
            </a:br>
            <a:endParaRPr lang="en-IN" dirty="0"/>
          </a:p>
        </p:txBody>
      </p:sp>
      <p:sp>
        <p:nvSpPr>
          <p:cNvPr id="5" name="Content Placeholder 4"/>
          <p:cNvSpPr>
            <a:spLocks noGrp="1"/>
          </p:cNvSpPr>
          <p:nvPr>
            <p:ph idx="1"/>
          </p:nvPr>
        </p:nvSpPr>
        <p:spPr>
          <a:xfrm>
            <a:off x="838200" y="892629"/>
            <a:ext cx="10515600" cy="5284334"/>
          </a:xfrm>
        </p:spPr>
        <p:txBody>
          <a:bodyPr>
            <a:noAutofit/>
          </a:bodyPr>
          <a:lstStyle/>
          <a:p>
            <a:pPr>
              <a:lnSpc>
                <a:spcPct val="150000"/>
              </a:lnSpc>
            </a:pPr>
            <a:r>
              <a:rPr lang="en-IN" sz="3200" b="1" dirty="0">
                <a:solidFill>
                  <a:schemeClr val="accent2"/>
                </a:solidFill>
              </a:rPr>
              <a:t>categorized into four classes</a:t>
            </a:r>
          </a:p>
          <a:p>
            <a:pPr lvl="1" algn="just">
              <a:lnSpc>
                <a:spcPct val="150000"/>
              </a:lnSpc>
            </a:pPr>
            <a:r>
              <a:rPr lang="en-IN" dirty="0"/>
              <a:t>Increasing pulmonary artery flow for pulmonary </a:t>
            </a:r>
            <a:r>
              <a:rPr lang="en-IN" dirty="0" err="1"/>
              <a:t>oligaemia</a:t>
            </a:r>
            <a:endParaRPr lang="en-IN" dirty="0"/>
          </a:p>
          <a:p>
            <a:pPr lvl="2" algn="just">
              <a:lnSpc>
                <a:spcPct val="150000"/>
              </a:lnSpc>
            </a:pPr>
            <a:r>
              <a:rPr lang="en-IN" sz="2400" dirty="0"/>
              <a:t>Shunt procedures</a:t>
            </a:r>
          </a:p>
          <a:p>
            <a:pPr marL="457200" lvl="1" indent="0">
              <a:lnSpc>
                <a:spcPct val="150000"/>
              </a:lnSpc>
              <a:buNone/>
            </a:pPr>
            <a:r>
              <a:rPr lang="en-IN" dirty="0"/>
              <a:t>•Decreasing pulmonary artery flow for pulmonary </a:t>
            </a:r>
            <a:r>
              <a:rPr lang="en-IN" dirty="0" err="1"/>
              <a:t>overcirculation</a:t>
            </a:r>
            <a:endParaRPr lang="en-IN" dirty="0"/>
          </a:p>
          <a:p>
            <a:pPr lvl="2">
              <a:lnSpc>
                <a:spcPct val="150000"/>
              </a:lnSpc>
            </a:pPr>
            <a:r>
              <a:rPr lang="en-IN" sz="2400" dirty="0"/>
              <a:t> Pulmonary banding and Norwood procedure</a:t>
            </a:r>
          </a:p>
          <a:p>
            <a:pPr marL="457200" lvl="1" indent="0">
              <a:lnSpc>
                <a:spcPct val="150000"/>
              </a:lnSpc>
              <a:buNone/>
            </a:pPr>
            <a:r>
              <a:rPr lang="en-IN" dirty="0"/>
              <a:t>• Enhancing </a:t>
            </a:r>
            <a:r>
              <a:rPr lang="en-IN" dirty="0" err="1"/>
              <a:t>intracardiac</a:t>
            </a:r>
            <a:r>
              <a:rPr lang="en-IN" dirty="0"/>
              <a:t> blood-oxygen mixture for systemic hypoxaemia</a:t>
            </a:r>
          </a:p>
          <a:p>
            <a:pPr lvl="2">
              <a:lnSpc>
                <a:spcPct val="150000"/>
              </a:lnSpc>
            </a:pPr>
            <a:r>
              <a:rPr lang="en-IN" sz="2400" dirty="0"/>
              <a:t>Atrial </a:t>
            </a:r>
            <a:r>
              <a:rPr lang="en-IN" sz="2400" dirty="0" err="1"/>
              <a:t>septostomy</a:t>
            </a:r>
            <a:endParaRPr lang="en-IN" sz="2400" dirty="0"/>
          </a:p>
          <a:p>
            <a:pPr marL="457200" lvl="1" indent="0">
              <a:lnSpc>
                <a:spcPct val="150000"/>
              </a:lnSpc>
              <a:buNone/>
            </a:pPr>
            <a:r>
              <a:rPr lang="en-IN" dirty="0"/>
              <a:t>• Other procedures</a:t>
            </a:r>
          </a:p>
          <a:p>
            <a:pPr lvl="2">
              <a:lnSpc>
                <a:spcPct val="150000"/>
              </a:lnSpc>
            </a:pPr>
            <a:r>
              <a:rPr lang="en-IN" sz="2400" dirty="0"/>
              <a:t>Congenital MS , AS , COA ,HLHS palliation procedures </a:t>
            </a:r>
          </a:p>
        </p:txBody>
      </p:sp>
    </p:spTree>
    <p:extLst>
      <p:ext uri="{BB962C8B-B14F-4D97-AF65-F5344CB8AC3E}">
        <p14:creationId xmlns:p14="http://schemas.microsoft.com/office/powerpoint/2010/main" val="27263556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1912</TotalTime>
  <Words>8855</Words>
  <Application>Microsoft Office PowerPoint</Application>
  <PresentationFormat>Widescreen</PresentationFormat>
  <Paragraphs>722</Paragraphs>
  <Slides>84</Slides>
  <Notes>54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6" baseType="lpstr">
      <vt:lpstr>Malgun Gothic</vt:lpstr>
      <vt:lpstr>Aharoni</vt:lpstr>
      <vt:lpstr>Arial</vt:lpstr>
      <vt:lpstr>Calibri</vt:lpstr>
      <vt:lpstr>Calibri Light</vt:lpstr>
      <vt:lpstr>Comic Sans MS</vt:lpstr>
      <vt:lpstr>Cordia New</vt:lpstr>
      <vt:lpstr>Times New Roman</vt:lpstr>
      <vt:lpstr>Wingdings</vt:lpstr>
      <vt:lpstr>Wingdings 2</vt:lpstr>
      <vt:lpstr>Office Theme</vt:lpstr>
      <vt:lpstr>Image</vt:lpstr>
      <vt:lpstr>PowerPoint Presentation</vt:lpstr>
      <vt:lpstr>PowerPoint Presentation</vt:lpstr>
      <vt:lpstr>Introduction </vt:lpstr>
      <vt:lpstr>PowerPoint Presentation</vt:lpstr>
      <vt:lpstr>PowerPoint Presentation</vt:lpstr>
      <vt:lpstr>Operations for congenital heart disease</vt:lpstr>
      <vt:lpstr>PowerPoint Presentation</vt:lpstr>
      <vt:lpstr>PowerPoint Presentation</vt:lpstr>
      <vt:lpstr> 21 palliative procedures in total  </vt:lpstr>
      <vt:lpstr>PowerPoint Presentation</vt:lpstr>
      <vt:lpstr>Palliative Surgery</vt:lpstr>
      <vt:lpstr> Palliative procedures </vt:lpstr>
      <vt:lpstr>Systemic–Pulmonary Artery Shunt</vt:lpstr>
      <vt:lpstr>Palliative Procedures</vt:lpstr>
      <vt:lpstr>PowerPoint Presentation</vt:lpstr>
      <vt:lpstr>Classic Blalock-Taussig’s shunt</vt:lpstr>
      <vt:lpstr>Disadvantages of classic shunts</vt:lpstr>
      <vt:lpstr>Modified Blalock-Taussig’s shunt</vt:lpstr>
      <vt:lpstr> Benefits of the modified BT shunt  </vt:lpstr>
      <vt:lpstr>BDG shunt and atrial septectomy in TA with VSD</vt:lpstr>
      <vt:lpstr>Complications </vt:lpstr>
      <vt:lpstr>Central shunt</vt:lpstr>
      <vt:lpstr> Glenn shunt - cavopulmonary shunt  </vt:lpstr>
      <vt:lpstr>BDG Shunt</vt:lpstr>
      <vt:lpstr>PowerPoint Presentation</vt:lpstr>
      <vt:lpstr>Sano’s shunt</vt:lpstr>
      <vt:lpstr>‘‘Wanna-be’’ Blalock-Taussig’s shunt</vt:lpstr>
      <vt:lpstr>Other shunts</vt:lpstr>
      <vt:lpstr>Pulmonary artery banding</vt:lpstr>
      <vt:lpstr>Complications of PA banding</vt:lpstr>
      <vt:lpstr>Atrial septostomy</vt:lpstr>
      <vt:lpstr>PowerPoint Presentation</vt:lpstr>
      <vt:lpstr>Complex Repairs </vt:lpstr>
      <vt:lpstr>Principle of the Fontan circulation</vt:lpstr>
      <vt:lpstr>PowerPoint Presentation</vt:lpstr>
      <vt:lpstr>PowerPoint Presentation</vt:lpstr>
      <vt:lpstr>Hemi-Fontan procedure</vt:lpstr>
      <vt:lpstr>Complications </vt:lpstr>
      <vt:lpstr>PowerPoint Presentation</vt:lpstr>
      <vt:lpstr>Norwood Procedure</vt:lpstr>
      <vt:lpstr>Hypoplastic left heart syndrome</vt:lpstr>
      <vt:lpstr>PowerPoint Presentation</vt:lpstr>
      <vt:lpstr>Stage 1: Norwood procedure</vt:lpstr>
      <vt:lpstr>PowerPoint Presentation</vt:lpstr>
      <vt:lpstr>PowerPoint Presentation</vt:lpstr>
      <vt:lpstr>Norwood procedure with Sano modification (right ventricle–to-PA conduit)</vt:lpstr>
      <vt:lpstr>PowerPoint Presentation</vt:lpstr>
      <vt:lpstr>Stage 3: modified Fontan procedure</vt:lpstr>
      <vt:lpstr>Complications </vt:lpstr>
      <vt:lpstr>Dextro-TGA</vt:lpstr>
      <vt:lpstr>Physiological classification</vt:lpstr>
      <vt:lpstr>HISTORY OF TREATMENT</vt:lpstr>
      <vt:lpstr>PowerPoint Presentation</vt:lpstr>
      <vt:lpstr>CONTD..</vt:lpstr>
      <vt:lpstr>PowerPoint Presentation</vt:lpstr>
      <vt:lpstr>PowerPoint Presentation</vt:lpstr>
      <vt:lpstr>Senning procedure</vt:lpstr>
      <vt:lpstr>PowerPoint Presentation</vt:lpstr>
      <vt:lpstr>Complications of the Mustard and Senning</vt:lpstr>
      <vt:lpstr>Arterial switch: Jatene procedure</vt:lpstr>
      <vt:lpstr>PowerPoint Presentation</vt:lpstr>
      <vt:lpstr>Benefits of the arterial over the atrial switch</vt:lpstr>
      <vt:lpstr>Complications </vt:lpstr>
      <vt:lpstr>Rastelli procedure</vt:lpstr>
      <vt:lpstr>"Rastelli procedure" </vt:lpstr>
      <vt:lpstr>PowerPoint Presentation</vt:lpstr>
      <vt:lpstr>Congenitally Corrected Transposition: Double-Switch Procedure  </vt:lpstr>
      <vt:lpstr>DKS Procedure</vt:lpstr>
      <vt:lpstr>PowerPoint Presentation</vt:lpstr>
      <vt:lpstr>Total Anomalous Pulmonary Venous Connection </vt:lpstr>
      <vt:lpstr>PowerPoint Presentation</vt:lpstr>
      <vt:lpstr>TOF </vt:lpstr>
      <vt:lpstr>PowerPoint Presentation</vt:lpstr>
      <vt:lpstr>TOF (a) before repair, (b) after transannular patch repair in which VSD has been repaired through right ventricular incision, and (c) after transatrial/trans–pulmonary valve repair in which VSD has been repaired through right atrial incision</vt:lpstr>
      <vt:lpstr>Complications </vt:lpstr>
      <vt:lpstr>TOF with pulmonary atresia</vt:lpstr>
      <vt:lpstr>Truncus Arteriosus Repair</vt:lpstr>
      <vt:lpstr>PowerPoint Presentation</vt:lpstr>
      <vt:lpstr>Kawashima Operation</vt:lpstr>
      <vt:lpstr>Cardiac Transplantation</vt:lpstr>
      <vt:lpstr> cardiac transplantation </vt:lpstr>
      <vt:lpstr>Complications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surgery for complex cchd</dc:title>
  <dc:creator>divya mukund</dc:creator>
  <cp:lastModifiedBy>divya mukund</cp:lastModifiedBy>
  <cp:revision>231</cp:revision>
  <dcterms:created xsi:type="dcterms:W3CDTF">2016-09-02T16:45:52Z</dcterms:created>
  <dcterms:modified xsi:type="dcterms:W3CDTF">2016-09-18T17:28:51Z</dcterms:modified>
</cp:coreProperties>
</file>